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5"/>
  </p:notesMasterIdLst>
  <p:sldIdLst>
    <p:sldId id="259" r:id="rId2"/>
    <p:sldId id="292" r:id="rId3"/>
    <p:sldId id="260" r:id="rId4"/>
    <p:sldId id="261" r:id="rId5"/>
    <p:sldId id="262" r:id="rId6"/>
    <p:sldId id="263" r:id="rId7"/>
    <p:sldId id="264" r:id="rId8"/>
    <p:sldId id="265" r:id="rId9"/>
    <p:sldId id="266" r:id="rId10"/>
    <p:sldId id="267" r:id="rId11"/>
    <p:sldId id="268" r:id="rId12"/>
    <p:sldId id="269" r:id="rId13"/>
    <p:sldId id="270" r:id="rId14"/>
    <p:sldId id="272" r:id="rId15"/>
    <p:sldId id="273" r:id="rId16"/>
    <p:sldId id="274" r:id="rId17"/>
    <p:sldId id="275" r:id="rId18"/>
    <p:sldId id="276" r:id="rId19"/>
    <p:sldId id="277" r:id="rId20"/>
    <p:sldId id="278" r:id="rId21"/>
    <p:sldId id="279" r:id="rId22"/>
    <p:sldId id="280" r:id="rId23"/>
    <p:sldId id="293" r:id="rId24"/>
    <p:sldId id="271" r:id="rId25"/>
    <p:sldId id="291" r:id="rId26"/>
    <p:sldId id="281" r:id="rId27"/>
    <p:sldId id="282" r:id="rId28"/>
    <p:sldId id="283" r:id="rId29"/>
    <p:sldId id="284" r:id="rId30"/>
    <p:sldId id="285" r:id="rId31"/>
    <p:sldId id="286" r:id="rId32"/>
    <p:sldId id="287" r:id="rId33"/>
    <p:sldId id="290" r:id="rId34"/>
    <p:sldId id="289" r:id="rId35"/>
    <p:sldId id="288"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1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8A7911-A0CD-4935-B506-F886065FA3C0}" type="datetimeFigureOut">
              <a:rPr lang="zh-TW" altLang="en-US" smtClean="0"/>
              <a:pPr/>
              <a:t>2017/9/12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76F403-E168-44DC-979E-3E3B55123266}" type="slidenum">
              <a:rPr lang="zh-TW" altLang="en-US" smtClean="0"/>
              <a:pPr/>
              <a:t>‹#›</a:t>
            </a:fld>
            <a:endParaRPr lang="zh-TW" altLang="en-US"/>
          </a:p>
        </p:txBody>
      </p:sp>
    </p:spTree>
    <p:extLst>
      <p:ext uri="{BB962C8B-B14F-4D97-AF65-F5344CB8AC3E}">
        <p14:creationId xmlns:p14="http://schemas.microsoft.com/office/powerpoint/2010/main" val="2238076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0FE6ADC2-9D4E-4C1E-B540-EAEAA924BFE2}" type="slidenum">
              <a:rPr lang="en-US" altLang="zh-TW"/>
              <a:pPr/>
              <a:t>8</a:t>
            </a:fld>
            <a:endParaRPr lang="en-US" altLang="zh-TW"/>
          </a:p>
        </p:txBody>
      </p:sp>
      <p:sp>
        <p:nvSpPr>
          <p:cNvPr id="246787" name="Rectangle 2"/>
          <p:cNvSpPr>
            <a:spLocks noGrp="1" noRot="1" noChangeAspect="1" noChangeArrowheads="1" noTextEdit="1"/>
          </p:cNvSpPr>
          <p:nvPr>
            <p:ph type="sldImg"/>
          </p:nvPr>
        </p:nvSpPr>
        <p:spPr>
          <a:xfrm>
            <a:off x="1206500" y="719138"/>
            <a:ext cx="4451350" cy="3338512"/>
          </a:xfrm>
          <a:ln/>
        </p:spPr>
      </p:sp>
      <p:sp>
        <p:nvSpPr>
          <p:cNvPr id="246788" name="Rectangle 3"/>
          <p:cNvSpPr>
            <a:spLocks noGrp="1" noChangeArrowheads="1"/>
          </p:cNvSpPr>
          <p:nvPr>
            <p:ph type="body" idx="1"/>
          </p:nvPr>
        </p:nvSpPr>
        <p:spPr>
          <a:noFill/>
          <a:ln/>
        </p:spPr>
        <p:txBody>
          <a:bodyPr lIns="91435" tIns="45718" rIns="91435" bIns="45718"/>
          <a:lstStyle/>
          <a:p>
            <a:pPr eaLnBrk="1" hangingPunct="1"/>
            <a:endParaRPr lang="zh-TW" altLang="zh-TW" smtClean="0"/>
          </a:p>
        </p:txBody>
      </p:sp>
    </p:spTree>
    <p:extLst>
      <p:ext uri="{BB962C8B-B14F-4D97-AF65-F5344CB8AC3E}">
        <p14:creationId xmlns:p14="http://schemas.microsoft.com/office/powerpoint/2010/main" val="3540171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76250" y="0"/>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76250" y="1268413"/>
            <a:ext cx="4038600" cy="4495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67250" y="1268413"/>
            <a:ext cx="4038600" cy="4495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7200" y="6248400"/>
            <a:ext cx="2133600" cy="457200"/>
          </a:xfrm>
        </p:spPr>
        <p:txBody>
          <a:bodyPr/>
          <a:lstStyle>
            <a:lvl1pPr>
              <a:defRPr/>
            </a:lvl1pPr>
          </a:lstStyle>
          <a:p>
            <a:endParaRPr lang="en-US" altLang="zh-TW"/>
          </a:p>
        </p:txBody>
      </p:sp>
      <p:sp>
        <p:nvSpPr>
          <p:cNvPr id="6" name="頁尾版面配置區 5"/>
          <p:cNvSpPr>
            <a:spLocks noGrp="1"/>
          </p:cNvSpPr>
          <p:nvPr>
            <p:ph type="ftr" sz="quarter" idx="11"/>
          </p:nvPr>
        </p:nvSpPr>
        <p:spPr>
          <a:xfrm>
            <a:off x="3124200" y="6248400"/>
            <a:ext cx="2895600" cy="457200"/>
          </a:xfrm>
        </p:spPr>
        <p:txBody>
          <a:bodyPr/>
          <a:lstStyle>
            <a:lvl1pPr>
              <a:defRPr/>
            </a:lvl1pPr>
          </a:lstStyle>
          <a:p>
            <a:endParaRPr lang="en-US" altLang="zh-TW"/>
          </a:p>
        </p:txBody>
      </p:sp>
      <p:sp>
        <p:nvSpPr>
          <p:cNvPr id="7" name="投影片編號版面配置區 6"/>
          <p:cNvSpPr>
            <a:spLocks noGrp="1"/>
          </p:cNvSpPr>
          <p:nvPr>
            <p:ph type="sldNum" sz="quarter" idx="12"/>
          </p:nvPr>
        </p:nvSpPr>
        <p:spPr>
          <a:xfrm>
            <a:off x="6553200" y="6248400"/>
            <a:ext cx="2133600" cy="457200"/>
          </a:xfrm>
        </p:spPr>
        <p:txBody>
          <a:bodyPr/>
          <a:lstStyle>
            <a:lvl1pPr>
              <a:defRPr/>
            </a:lvl1pPr>
          </a:lstStyle>
          <a:p>
            <a:fld id="{9C79135E-A301-4033-95AC-01119BF88BBF}" type="slidenum">
              <a:rPr lang="en-US" altLang="zh-TW"/>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26"/>
          <p:cNvSpPr>
            <a:spLocks noGrp="1" noChangeArrowheads="1"/>
          </p:cNvSpPr>
          <p:nvPr>
            <p:ph type="sldNum" sz="quarter" idx="12"/>
          </p:nvPr>
        </p:nvSpPr>
        <p:spPr>
          <a:ln/>
        </p:spPr>
        <p:txBody>
          <a:bodyPr/>
          <a:lstStyle>
            <a:lvl1pPr>
              <a:defRPr/>
            </a:lvl1pPr>
          </a:lstStyle>
          <a:p>
            <a:pPr>
              <a:defRPr/>
            </a:pPr>
            <a:fld id="{389185E2-8E2D-4C48-A227-59C2DD667C53}"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26"/>
          <p:cNvSpPr>
            <a:spLocks noGrp="1" noChangeArrowheads="1"/>
          </p:cNvSpPr>
          <p:nvPr>
            <p:ph type="sldNum" sz="quarter" idx="12"/>
          </p:nvPr>
        </p:nvSpPr>
        <p:spPr>
          <a:ln/>
        </p:spPr>
        <p:txBody>
          <a:bodyPr/>
          <a:lstStyle>
            <a:lvl1pPr>
              <a:defRPr/>
            </a:lvl1pPr>
          </a:lstStyle>
          <a:p>
            <a:pPr>
              <a:defRPr/>
            </a:pPr>
            <a:fld id="{3FFE8DC0-38F5-412E-9145-FC533F28BA5D}"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mailto:lgg@cs.ntust.edu.tw" TargetMode="Externa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14632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zh-TW" altLang="en-US"/>
            </a:p>
          </p:txBody>
        </p:sp>
        <p:sp>
          <p:nvSpPr>
            <p:cNvPr id="14633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zh-TW" altLang="en-US"/>
            </a:p>
          </p:txBody>
        </p:sp>
      </p:grpSp>
      <p:sp>
        <p:nvSpPr>
          <p:cNvPr id="14633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zh-TW" altLang="en-US"/>
          </a:p>
        </p:txBody>
      </p:sp>
      <p:grpSp>
        <p:nvGrpSpPr>
          <p:cNvPr id="3" name="Group 6"/>
          <p:cNvGrpSpPr>
            <a:grpSpLocks/>
          </p:cNvGrpSpPr>
          <p:nvPr/>
        </p:nvGrpSpPr>
        <p:grpSpPr bwMode="auto">
          <a:xfrm>
            <a:off x="0" y="6019800"/>
            <a:ext cx="7848600" cy="857250"/>
            <a:chOff x="0" y="3792"/>
            <a:chExt cx="4944" cy="540"/>
          </a:xfrm>
        </p:grpSpPr>
        <p:sp>
          <p:nvSpPr>
            <p:cNvPr id="14633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zh-TW" altLang="en-US"/>
            </a:p>
          </p:txBody>
        </p:sp>
        <p:grpSp>
          <p:nvGrpSpPr>
            <p:cNvPr id="4" name="Group 8"/>
            <p:cNvGrpSpPr>
              <a:grpSpLocks/>
            </p:cNvGrpSpPr>
            <p:nvPr userDrawn="1"/>
          </p:nvGrpSpPr>
          <p:grpSpPr bwMode="auto">
            <a:xfrm>
              <a:off x="2486" y="3792"/>
              <a:ext cx="2458" cy="540"/>
              <a:chOff x="2486" y="3792"/>
              <a:chExt cx="2458" cy="540"/>
            </a:xfrm>
          </p:grpSpPr>
          <p:sp>
            <p:nvSpPr>
              <p:cNvPr id="14633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zh-TW" altLang="en-US"/>
              </a:p>
            </p:txBody>
          </p:sp>
          <p:sp>
            <p:nvSpPr>
              <p:cNvPr id="14633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zh-TW" altLang="en-US"/>
              </a:p>
            </p:txBody>
          </p:sp>
          <p:sp>
            <p:nvSpPr>
              <p:cNvPr id="14633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zh-TW" altLang="en-US"/>
              </a:p>
            </p:txBody>
          </p:sp>
          <p:sp>
            <p:nvSpPr>
              <p:cNvPr id="14633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zh-TW" altLang="en-US"/>
              </a:p>
            </p:txBody>
          </p:sp>
          <p:sp>
            <p:nvSpPr>
              <p:cNvPr id="14633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zh-TW" altLang="en-US"/>
              </a:p>
            </p:txBody>
          </p:sp>
        </p:grpSp>
        <p:sp>
          <p:nvSpPr>
            <p:cNvPr id="14633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zh-TW" altLang="en-US"/>
            </a:p>
          </p:txBody>
        </p:sp>
      </p:grpSp>
      <p:grpSp>
        <p:nvGrpSpPr>
          <p:cNvPr id="5" name="Group 15"/>
          <p:cNvGrpSpPr>
            <a:grpSpLocks/>
          </p:cNvGrpSpPr>
          <p:nvPr/>
        </p:nvGrpSpPr>
        <p:grpSpPr bwMode="auto">
          <a:xfrm>
            <a:off x="627063" y="6021388"/>
            <a:ext cx="5684837" cy="849312"/>
            <a:chOff x="395" y="3793"/>
            <a:chExt cx="3581" cy="535"/>
          </a:xfrm>
        </p:grpSpPr>
        <p:sp>
          <p:nvSpPr>
            <p:cNvPr id="14633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zh-TW" altLang="en-US"/>
            </a:p>
          </p:txBody>
        </p:sp>
        <p:sp>
          <p:nvSpPr>
            <p:cNvPr id="14633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zh-TW" altLang="en-US"/>
            </a:p>
          </p:txBody>
        </p:sp>
        <p:sp>
          <p:nvSpPr>
            <p:cNvPr id="14633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zh-TW" altLang="en-US"/>
            </a:p>
          </p:txBody>
        </p:sp>
        <p:sp>
          <p:nvSpPr>
            <p:cNvPr id="14633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zh-TW" altLang="en-US"/>
            </a:p>
          </p:txBody>
        </p:sp>
        <p:sp>
          <p:nvSpPr>
            <p:cNvPr id="14633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zh-TW" altLang="en-US"/>
            </a:p>
          </p:txBody>
        </p:sp>
        <p:sp>
          <p:nvSpPr>
            <p:cNvPr id="14633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zh-TW" altLang="en-US"/>
            </a:p>
          </p:txBody>
        </p:sp>
      </p:grpSp>
      <p:sp>
        <p:nvSpPr>
          <p:cNvPr id="1463318" name="Rectangle 22"/>
          <p:cNvSpPr>
            <a:spLocks noGrp="1" noChangeArrowheads="1"/>
          </p:cNvSpPr>
          <p:nvPr>
            <p:ph type="title"/>
          </p:nvPr>
        </p:nvSpPr>
        <p:spPr bwMode="auto">
          <a:xfrm>
            <a:off x="47625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463319" name="Rectangle 23"/>
          <p:cNvSpPr>
            <a:spLocks noGrp="1" noChangeArrowheads="1"/>
          </p:cNvSpPr>
          <p:nvPr>
            <p:ph type="body" idx="1"/>
          </p:nvPr>
        </p:nvSpPr>
        <p:spPr bwMode="auto">
          <a:xfrm>
            <a:off x="476250" y="1268413"/>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4633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defRPr>
            </a:lvl1pPr>
          </a:lstStyle>
          <a:p>
            <a:endParaRPr lang="en-US" altLang="zh-TW"/>
          </a:p>
        </p:txBody>
      </p:sp>
      <p:sp>
        <p:nvSpPr>
          <p:cNvPr id="14633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defRPr>
            </a:lvl1pPr>
          </a:lstStyle>
          <a:p>
            <a:endParaRPr lang="en-US" altLang="zh-TW"/>
          </a:p>
        </p:txBody>
      </p:sp>
      <p:sp>
        <p:nvSpPr>
          <p:cNvPr id="14633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defRPr>
            </a:lvl1pPr>
          </a:lstStyle>
          <a:p>
            <a:fld id="{4CC7B7DB-30E4-4489-8E11-6656BE016FDF}" type="slidenum">
              <a:rPr lang="en-US" altLang="zh-TW"/>
              <a:pPr/>
              <a:t>‹#›</a:t>
            </a:fld>
            <a:endParaRPr lang="en-US" altLang="zh-TW"/>
          </a:p>
        </p:txBody>
      </p:sp>
      <p:grpSp>
        <p:nvGrpSpPr>
          <p:cNvPr id="6" name="Group 31"/>
          <p:cNvGrpSpPr>
            <a:grpSpLocks/>
          </p:cNvGrpSpPr>
          <p:nvPr/>
        </p:nvGrpSpPr>
        <p:grpSpPr bwMode="auto">
          <a:xfrm>
            <a:off x="1241425" y="6399213"/>
            <a:ext cx="6408738" cy="493712"/>
            <a:chOff x="782" y="4031"/>
            <a:chExt cx="4037" cy="311"/>
          </a:xfrm>
        </p:grpSpPr>
        <p:pic>
          <p:nvPicPr>
            <p:cNvPr id="1463324" name="Picture 28" descr="namemark2"/>
            <p:cNvPicPr>
              <a:picLocks noChangeAspect="1" noChangeArrowheads="1"/>
            </p:cNvPicPr>
            <p:nvPr userDrawn="1"/>
          </p:nvPicPr>
          <p:blipFill>
            <a:blip r:embed="rId5" cstate="print"/>
            <a:srcRect/>
            <a:stretch>
              <a:fillRect/>
            </a:stretch>
          </p:blipFill>
          <p:spPr bwMode="auto">
            <a:xfrm>
              <a:off x="782" y="4031"/>
              <a:ext cx="960" cy="199"/>
            </a:xfrm>
            <a:prstGeom prst="rect">
              <a:avLst/>
            </a:prstGeom>
            <a:noFill/>
          </p:spPr>
        </p:pic>
        <p:sp>
          <p:nvSpPr>
            <p:cNvPr id="1463325" name="Rectangle 29"/>
            <p:cNvSpPr>
              <a:spLocks noChangeArrowheads="1"/>
            </p:cNvSpPr>
            <p:nvPr userDrawn="1"/>
          </p:nvSpPr>
          <p:spPr bwMode="auto">
            <a:xfrm>
              <a:off x="1774" y="4059"/>
              <a:ext cx="3045" cy="173"/>
            </a:xfrm>
            <a:prstGeom prst="rect">
              <a:avLst/>
            </a:prstGeom>
            <a:noFill/>
            <a:ln w="9525">
              <a:noFill/>
              <a:miter lim="800000"/>
              <a:headEnd/>
              <a:tailEnd/>
            </a:ln>
            <a:effectLst/>
          </p:spPr>
          <p:txBody>
            <a:bodyPr wrap="none">
              <a:spAutoFit/>
            </a:bodyPr>
            <a:lstStyle/>
            <a:p>
              <a:r>
                <a:rPr lang="zh-TW" altLang="en-US" sz="1200">
                  <a:solidFill>
                    <a:srgbClr val="FFFF00"/>
                  </a:solidFill>
                  <a:ea typeface="標楷體" pitchFamily="65" charset="-120"/>
                </a:rPr>
                <a:t>李國光   </a:t>
              </a:r>
              <a:r>
                <a:rPr lang="zh-TW" altLang="en-US" sz="1200">
                  <a:solidFill>
                    <a:srgbClr val="FFFF00"/>
                  </a:solidFill>
                  <a:ea typeface="標楷體" pitchFamily="65" charset="-120"/>
                  <a:sym typeface="Symbol" pitchFamily="18" charset="2"/>
                </a:rPr>
                <a:t></a:t>
              </a:r>
              <a:r>
                <a:rPr lang="zh-TW" altLang="en-US" sz="1200">
                  <a:solidFill>
                    <a:srgbClr val="FFFF00"/>
                  </a:solidFill>
                  <a:ea typeface="標楷體" pitchFamily="65" charset="-120"/>
                </a:rPr>
                <a:t> 版權所有   </a:t>
              </a:r>
              <a:r>
                <a:rPr lang="en-US" altLang="zh-TW" sz="1200">
                  <a:solidFill>
                    <a:srgbClr val="FFFF00"/>
                  </a:solidFill>
                  <a:ea typeface="標楷體" pitchFamily="65" charset="-120"/>
                </a:rPr>
                <a:t>Tel: 02-2737-6782  Email: </a:t>
              </a:r>
              <a:r>
                <a:rPr lang="en-US" altLang="zh-TW" sz="1200">
                  <a:solidFill>
                    <a:srgbClr val="FFFF00"/>
                  </a:solidFill>
                  <a:ea typeface="標楷體" pitchFamily="65" charset="-120"/>
                  <a:hlinkClick r:id="rId6"/>
                </a:rPr>
                <a:t>lgg@cs.ntust.edu.tw</a:t>
              </a:r>
              <a:endParaRPr lang="en-US" altLang="zh-TW" sz="1200" b="1">
                <a:ea typeface="標楷體" pitchFamily="65" charset="-120"/>
              </a:endParaRPr>
            </a:p>
          </p:txBody>
        </p:sp>
        <p:sp>
          <p:nvSpPr>
            <p:cNvPr id="1463326" name="Text Box 30"/>
            <p:cNvSpPr txBox="1">
              <a:spLocks noChangeArrowheads="1"/>
            </p:cNvSpPr>
            <p:nvPr userDrawn="1"/>
          </p:nvSpPr>
          <p:spPr bwMode="auto">
            <a:xfrm>
              <a:off x="1859" y="4169"/>
              <a:ext cx="2372" cy="173"/>
            </a:xfrm>
            <a:prstGeom prst="rect">
              <a:avLst/>
            </a:prstGeom>
            <a:noFill/>
            <a:ln w="9525">
              <a:noFill/>
              <a:miter lim="800000"/>
              <a:headEnd/>
              <a:tailEnd/>
            </a:ln>
            <a:effectLst/>
          </p:spPr>
          <p:txBody>
            <a:bodyPr wrap="none">
              <a:spAutoFit/>
            </a:bodyPr>
            <a:lstStyle/>
            <a:p>
              <a:r>
                <a:rPr lang="zh-TW" altLang="en-US" sz="1200">
                  <a:solidFill>
                    <a:srgbClr val="FF3300"/>
                  </a:solidFill>
                  <a:latin typeface="標楷體" pitchFamily="65" charset="-120"/>
                  <a:ea typeface="標楷體" pitchFamily="65" charset="-120"/>
                </a:rPr>
                <a:t>知識與遠見的結合，才能夠避免無知與短視</a:t>
              </a:r>
              <a:r>
                <a:rPr lang="en-US" altLang="zh-TW" sz="1200">
                  <a:solidFill>
                    <a:srgbClr val="FF3300"/>
                  </a:solidFill>
                  <a:latin typeface="標楷體" pitchFamily="65" charset="-120"/>
                  <a:ea typeface="標楷體" pitchFamily="65" charset="-120"/>
                </a:rPr>
                <a:t>---</a:t>
              </a:r>
              <a:r>
                <a:rPr lang="zh-TW" altLang="en-US" sz="1200">
                  <a:solidFill>
                    <a:srgbClr val="FF3300"/>
                  </a:solidFill>
                  <a:latin typeface="標楷體" pitchFamily="65" charset="-120"/>
                  <a:ea typeface="標楷體" pitchFamily="65" charset="-120"/>
                </a:rPr>
                <a:t>高希均</a:t>
              </a:r>
            </a:p>
          </p:txBody>
        </p:sp>
      </p:gr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Lst>
  <p:timing>
    <p:tnLst>
      <p:par>
        <p:cTn id="1" dur="indefinite" restart="never" nodeType="tmRoot"/>
      </p:par>
    </p:tnLst>
  </p:timing>
  <p:hf hdr="0" ftr="0" dt="0"/>
  <p:txStyles>
    <p:titleStyle>
      <a:lvl1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2pPr>
      <a:lvl3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3pPr>
      <a:lvl4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4pPr>
      <a:lvl5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5pPr>
      <a:lvl6pPr marL="4572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6pPr>
      <a:lvl7pPr marL="9144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7pPr>
      <a:lvl8pPr marL="13716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8pPr>
      <a:lvl9pPr marL="18288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9pPr>
    </p:titleStyle>
    <p:bodyStyle>
      <a:lvl1pPr marL="342900" indent="-342900" algn="l" rtl="0" eaLnBrk="1" fontAlgn="base" hangingPunct="1">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2" Type="http://schemas.openxmlformats.org/officeDocument/2006/relationships/hyperlink" Target="http://college.itri.org.tw/HCMarticle.aspx?id=261&amp;cid=1&amp;type=art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AC35491E-4F16-4632-8496-5B3FF616C902}" type="slidenum">
              <a:rPr lang="en-US" altLang="zh-TW"/>
              <a:pPr>
                <a:defRPr/>
              </a:pPr>
              <a:t>1</a:t>
            </a:fld>
            <a:endParaRPr lang="en-US" altLang="zh-TW"/>
          </a:p>
        </p:txBody>
      </p:sp>
      <p:sp>
        <p:nvSpPr>
          <p:cNvPr id="1892354" name="Rectangle 2"/>
          <p:cNvSpPr>
            <a:spLocks noGrp="1" noChangeArrowheads="1"/>
          </p:cNvSpPr>
          <p:nvPr>
            <p:ph type="title"/>
          </p:nvPr>
        </p:nvSpPr>
        <p:spPr>
          <a:xfrm>
            <a:off x="323850" y="1700213"/>
            <a:ext cx="8229600" cy="1143000"/>
          </a:xfrm>
        </p:spPr>
        <p:txBody>
          <a:bodyPr/>
          <a:lstStyle/>
          <a:p>
            <a:pPr eaLnBrk="1" hangingPunct="1">
              <a:defRPr/>
            </a:pPr>
            <a:r>
              <a:rPr lang="zh-TW" altLang="en-US" smtClean="0"/>
              <a:t>三、案例</a:t>
            </a:r>
            <a:r>
              <a:rPr lang="en-US" altLang="zh-TW" smtClean="0"/>
              <a:t>(</a:t>
            </a:r>
            <a:r>
              <a:rPr lang="zh-TW" altLang="en-US" smtClean="0"/>
              <a:t>一</a:t>
            </a:r>
            <a:r>
              <a:rPr lang="en-US" altLang="zh-TW" smtClean="0"/>
              <a:t>)</a:t>
            </a:r>
            <a:r>
              <a:rPr lang="zh-TW" altLang="en-US" smtClean="0"/>
              <a:t>：裕隆再造</a:t>
            </a:r>
          </a:p>
        </p:txBody>
      </p:sp>
      <p:pic>
        <p:nvPicPr>
          <p:cNvPr id="199684" name="Picture 3" descr="j0213530"/>
          <p:cNvPicPr>
            <a:picLocks noGrp="1" noChangeAspect="1" noChangeArrowheads="1" noCrop="1"/>
          </p:cNvPicPr>
          <p:nvPr>
            <p:ph idx="1"/>
          </p:nvPr>
        </p:nvPicPr>
        <p:blipFill>
          <a:blip r:embed="rId3" cstate="print"/>
          <a:srcRect/>
          <a:stretch>
            <a:fillRect/>
          </a:stretch>
        </p:blipFill>
        <p:spPr>
          <a:xfrm>
            <a:off x="6443663" y="3163888"/>
            <a:ext cx="2160587" cy="1476375"/>
          </a:xfrm>
          <a:noFill/>
        </p:spPr>
      </p:pic>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投影片編號版面配置區 6"/>
          <p:cNvSpPr>
            <a:spLocks noGrp="1"/>
          </p:cNvSpPr>
          <p:nvPr>
            <p:ph type="sldNum" sz="quarter" idx="12"/>
          </p:nvPr>
        </p:nvSpPr>
        <p:spPr/>
        <p:txBody>
          <a:bodyPr/>
          <a:lstStyle/>
          <a:p>
            <a:pPr>
              <a:defRPr/>
            </a:pPr>
            <a:fld id="{AEF74FCC-5935-4DC4-AB74-B655BF13D9F1}" type="slidenum">
              <a:rPr lang="en-US" altLang="zh-TW"/>
              <a:pPr>
                <a:defRPr/>
              </a:pPr>
              <a:t>10</a:t>
            </a:fld>
            <a:endParaRPr lang="en-US" altLang="zh-TW"/>
          </a:p>
        </p:txBody>
      </p:sp>
      <p:sp>
        <p:nvSpPr>
          <p:cNvPr id="1901570" name="Rectangle 2"/>
          <p:cNvSpPr>
            <a:spLocks noGrp="1" noChangeArrowheads="1"/>
          </p:cNvSpPr>
          <p:nvPr>
            <p:ph type="title"/>
          </p:nvPr>
        </p:nvSpPr>
        <p:spPr/>
        <p:txBody>
          <a:bodyPr/>
          <a:lstStyle/>
          <a:p>
            <a:pPr eaLnBrk="1" hangingPunct="1">
              <a:defRPr/>
            </a:pPr>
            <a:r>
              <a:rPr lang="zh-TW" altLang="en-US" smtClean="0">
                <a:solidFill>
                  <a:srgbClr val="FFFF00"/>
                </a:solidFill>
              </a:rPr>
              <a:t>裕隆的企業再造</a:t>
            </a:r>
            <a:r>
              <a:rPr lang="en-US" altLang="zh-TW" smtClean="0">
                <a:solidFill>
                  <a:srgbClr val="FFFF00"/>
                </a:solidFill>
              </a:rPr>
              <a:t>(</a:t>
            </a:r>
            <a:r>
              <a:rPr lang="zh-TW" altLang="en-US" smtClean="0">
                <a:solidFill>
                  <a:srgbClr val="FFFF00"/>
                </a:solidFill>
              </a:rPr>
              <a:t>一）</a:t>
            </a:r>
          </a:p>
        </p:txBody>
      </p:sp>
      <p:sp>
        <p:nvSpPr>
          <p:cNvPr id="1901571" name="Rectangle 3"/>
          <p:cNvSpPr>
            <a:spLocks noGrp="1" noChangeArrowheads="1"/>
          </p:cNvSpPr>
          <p:nvPr>
            <p:ph type="body" sz="half" idx="1"/>
          </p:nvPr>
        </p:nvSpPr>
        <p:spPr>
          <a:xfrm>
            <a:off x="476250" y="1268413"/>
            <a:ext cx="8272463" cy="4495800"/>
          </a:xfrm>
        </p:spPr>
        <p:txBody>
          <a:bodyPr/>
          <a:lstStyle/>
          <a:p>
            <a:pPr eaLnBrk="1" hangingPunct="1"/>
            <a:r>
              <a:rPr lang="zh-TW" altLang="en-US" smtClean="0">
                <a:latin typeface="Arial Narrow" pitchFamily="34" charset="0"/>
              </a:rPr>
              <a:t>第一階段</a:t>
            </a:r>
            <a:r>
              <a:rPr lang="en-US" altLang="zh-TW" smtClean="0">
                <a:latin typeface="Arial Narrow" pitchFamily="34" charset="0"/>
              </a:rPr>
              <a:t>(1994-1995)</a:t>
            </a:r>
            <a:r>
              <a:rPr lang="zh-TW" altLang="en-US" smtClean="0">
                <a:latin typeface="Arial Narrow" pitchFamily="34" charset="0"/>
              </a:rPr>
              <a:t>：</a:t>
            </a:r>
          </a:p>
          <a:p>
            <a:pPr eaLnBrk="1" hangingPunct="1">
              <a:buFontTx/>
              <a:buNone/>
            </a:pPr>
            <a:r>
              <a:rPr lang="zh-TW" altLang="en-US" smtClean="0">
                <a:latin typeface="Arial Narrow" pitchFamily="34" charset="0"/>
              </a:rPr>
              <a:t>　推動「</a:t>
            </a:r>
            <a:r>
              <a:rPr lang="zh-TW" altLang="en-US" b="1" smtClean="0">
                <a:solidFill>
                  <a:srgbClr val="FF0066"/>
                </a:solidFill>
                <a:latin typeface="Arial Narrow" pitchFamily="34" charset="0"/>
              </a:rPr>
              <a:t>廠辦合一、流程改造</a:t>
            </a:r>
            <a:r>
              <a:rPr lang="zh-TW" altLang="en-US" smtClean="0">
                <a:latin typeface="Arial Narrow" pitchFamily="34" charset="0"/>
              </a:rPr>
              <a:t>」</a:t>
            </a:r>
          </a:p>
          <a:p>
            <a:pPr lvl="1" eaLnBrk="1" hangingPunct="1"/>
            <a:r>
              <a:rPr lang="zh-TW" altLang="en-US" sz="3200" smtClean="0">
                <a:latin typeface="Arial Narrow" pitchFamily="34" charset="0"/>
              </a:rPr>
              <a:t>提出優惠退休方案</a:t>
            </a:r>
          </a:p>
          <a:p>
            <a:pPr lvl="1" eaLnBrk="1" hangingPunct="1"/>
            <a:r>
              <a:rPr lang="zh-TW" altLang="en-US" sz="3200" smtClean="0">
                <a:latin typeface="Arial Narrow" pitchFamily="34" charset="0"/>
              </a:rPr>
              <a:t>經營團隊移至苗栗三義</a:t>
            </a:r>
          </a:p>
          <a:p>
            <a:pPr lvl="1" eaLnBrk="1" hangingPunct="1"/>
            <a:r>
              <a:rPr lang="zh-TW" altLang="en-US" sz="3200" smtClean="0">
                <a:latin typeface="Arial Narrow" pitchFamily="34" charset="0"/>
              </a:rPr>
              <a:t>精減三分之一人力，使得員工人數由</a:t>
            </a:r>
            <a:r>
              <a:rPr lang="en-US" altLang="zh-TW" sz="3200" smtClean="0">
                <a:latin typeface="Arial Narrow" pitchFamily="34" charset="0"/>
              </a:rPr>
              <a:t>3200</a:t>
            </a:r>
            <a:r>
              <a:rPr lang="zh-TW" altLang="en-US" sz="3200" smtClean="0">
                <a:latin typeface="Arial Narrow" pitchFamily="34" charset="0"/>
              </a:rPr>
              <a:t>人降至</a:t>
            </a:r>
            <a:r>
              <a:rPr lang="en-US" altLang="zh-TW" sz="3200" smtClean="0">
                <a:latin typeface="Arial Narrow" pitchFamily="34" charset="0"/>
              </a:rPr>
              <a:t>2500</a:t>
            </a:r>
            <a:r>
              <a:rPr lang="zh-TW" altLang="en-US" sz="3200" smtClean="0">
                <a:latin typeface="Arial Narrow" pitchFamily="34" charset="0"/>
              </a:rPr>
              <a:t>人，每年減少三億三千萬元的人事成本 </a:t>
            </a:r>
          </a:p>
          <a:p>
            <a:pPr lvl="1" eaLnBrk="1" hangingPunct="1"/>
            <a:r>
              <a:rPr lang="zh-TW" altLang="en-US" sz="3200" smtClean="0">
                <a:latin typeface="Arial Narrow" pitchFamily="34" charset="0"/>
              </a:rPr>
              <a:t>各單位互相了解</a:t>
            </a:r>
          </a:p>
        </p:txBody>
      </p:sp>
      <p:pic>
        <p:nvPicPr>
          <p:cNvPr id="207877" name="Picture 4" descr="j0234722"/>
          <p:cNvPicPr>
            <a:picLocks noGrp="1" noChangeAspect="1" noChangeArrowheads="1" noCrop="1"/>
          </p:cNvPicPr>
          <p:nvPr>
            <p:ph sz="half" idx="2"/>
          </p:nvPr>
        </p:nvPicPr>
        <p:blipFill>
          <a:blip r:embed="rId3" cstate="print"/>
          <a:srcRect/>
          <a:stretch>
            <a:fillRect/>
          </a:stretch>
        </p:blipFill>
        <p:spPr>
          <a:xfrm>
            <a:off x="7524750" y="5229225"/>
            <a:ext cx="1162050" cy="914400"/>
          </a:xfr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01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0157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90157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90157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90157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9015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157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投影片編號版面配置區 6"/>
          <p:cNvSpPr>
            <a:spLocks noGrp="1"/>
          </p:cNvSpPr>
          <p:nvPr>
            <p:ph type="sldNum" sz="quarter" idx="12"/>
          </p:nvPr>
        </p:nvSpPr>
        <p:spPr/>
        <p:txBody>
          <a:bodyPr/>
          <a:lstStyle/>
          <a:p>
            <a:pPr>
              <a:defRPr/>
            </a:pPr>
            <a:fld id="{54A71435-A073-42AC-8809-286BD7B9E17A}" type="slidenum">
              <a:rPr lang="en-US" altLang="zh-TW"/>
              <a:pPr>
                <a:defRPr/>
              </a:pPr>
              <a:t>11</a:t>
            </a:fld>
            <a:endParaRPr lang="en-US" altLang="zh-TW"/>
          </a:p>
        </p:txBody>
      </p:sp>
      <p:sp>
        <p:nvSpPr>
          <p:cNvPr id="1902594" name="Rectangle 2"/>
          <p:cNvSpPr>
            <a:spLocks noGrp="1" noChangeArrowheads="1"/>
          </p:cNvSpPr>
          <p:nvPr>
            <p:ph type="title"/>
          </p:nvPr>
        </p:nvSpPr>
        <p:spPr/>
        <p:txBody>
          <a:bodyPr/>
          <a:lstStyle/>
          <a:p>
            <a:pPr eaLnBrk="1" hangingPunct="1">
              <a:defRPr/>
            </a:pPr>
            <a:r>
              <a:rPr lang="zh-TW" altLang="en-US" smtClean="0">
                <a:solidFill>
                  <a:srgbClr val="FFFF00"/>
                </a:solidFill>
              </a:rPr>
              <a:t>裕隆的企業再造（二）</a:t>
            </a:r>
          </a:p>
        </p:txBody>
      </p:sp>
      <p:sp>
        <p:nvSpPr>
          <p:cNvPr id="1902595" name="Rectangle 3"/>
          <p:cNvSpPr>
            <a:spLocks noGrp="1" noChangeArrowheads="1"/>
          </p:cNvSpPr>
          <p:nvPr>
            <p:ph type="body" sz="half" idx="1"/>
          </p:nvPr>
        </p:nvSpPr>
        <p:spPr>
          <a:xfrm>
            <a:off x="476250" y="1268413"/>
            <a:ext cx="7767638" cy="4495800"/>
          </a:xfrm>
        </p:spPr>
        <p:txBody>
          <a:bodyPr/>
          <a:lstStyle/>
          <a:p>
            <a:pPr eaLnBrk="1" hangingPunct="1"/>
            <a:r>
              <a:rPr lang="zh-TW" altLang="en-US" smtClean="0">
                <a:latin typeface="Arial Narrow" pitchFamily="34" charset="0"/>
              </a:rPr>
              <a:t>第二階段（</a:t>
            </a:r>
            <a:r>
              <a:rPr lang="en-US" altLang="zh-TW" smtClean="0">
                <a:latin typeface="Arial Narrow" pitchFamily="34" charset="0"/>
              </a:rPr>
              <a:t>1996-1998)</a:t>
            </a:r>
          </a:p>
          <a:p>
            <a:pPr eaLnBrk="1" hangingPunct="1">
              <a:buFontTx/>
              <a:buNone/>
            </a:pPr>
            <a:r>
              <a:rPr lang="zh-TW" altLang="en-US" smtClean="0">
                <a:latin typeface="Arial Narrow" pitchFamily="34" charset="0"/>
              </a:rPr>
              <a:t>　提出「</a:t>
            </a:r>
            <a:r>
              <a:rPr lang="zh-TW" altLang="en-US" b="1" smtClean="0">
                <a:solidFill>
                  <a:srgbClr val="FF0066"/>
                </a:solidFill>
                <a:latin typeface="Arial Narrow" pitchFamily="34" charset="0"/>
              </a:rPr>
              <a:t>差異化策略</a:t>
            </a:r>
            <a:r>
              <a:rPr lang="zh-TW" altLang="en-US" smtClean="0">
                <a:latin typeface="Arial Narrow" pitchFamily="34" charset="0"/>
              </a:rPr>
              <a:t>」</a:t>
            </a:r>
          </a:p>
          <a:p>
            <a:pPr lvl="1" eaLnBrk="1" hangingPunct="1"/>
            <a:r>
              <a:rPr lang="zh-TW" altLang="en-US" sz="3200" smtClean="0">
                <a:latin typeface="Arial Narrow" pitchFamily="34" charset="0"/>
              </a:rPr>
              <a:t>強調「產品、品質、服務差異化、全面成本優勢」，締造出「</a:t>
            </a:r>
            <a:r>
              <a:rPr lang="en-US" altLang="zh-TW" sz="3200" smtClean="0">
                <a:latin typeface="Arial Narrow" pitchFamily="34" charset="0"/>
              </a:rPr>
              <a:t>CEFIRO </a:t>
            </a:r>
            <a:r>
              <a:rPr lang="zh-TW" altLang="en-US" sz="3200" smtClean="0">
                <a:latin typeface="Arial Narrow" pitchFamily="34" charset="0"/>
              </a:rPr>
              <a:t>風雲」出色的銷售紀錄 </a:t>
            </a:r>
          </a:p>
        </p:txBody>
      </p:sp>
      <p:pic>
        <p:nvPicPr>
          <p:cNvPr id="208901" name="Picture 4" descr="j0283769"/>
          <p:cNvPicPr>
            <a:picLocks noGrp="1" noChangeAspect="1" noChangeArrowheads="1" noCrop="1"/>
          </p:cNvPicPr>
          <p:nvPr>
            <p:ph sz="half" idx="2"/>
          </p:nvPr>
        </p:nvPicPr>
        <p:blipFill>
          <a:blip r:embed="rId3" cstate="print"/>
          <a:srcRect/>
          <a:stretch>
            <a:fillRect/>
          </a:stretch>
        </p:blipFill>
        <p:spPr>
          <a:xfrm>
            <a:off x="7308850" y="5013325"/>
            <a:ext cx="1098550" cy="1211263"/>
          </a:xfr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02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025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9025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259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DD78C264-EE4F-47E3-BC2C-625DB68D29C9}" type="slidenum">
              <a:rPr lang="en-US" altLang="zh-TW"/>
              <a:pPr>
                <a:defRPr/>
              </a:pPr>
              <a:t>12</a:t>
            </a:fld>
            <a:endParaRPr lang="en-US" altLang="zh-TW"/>
          </a:p>
        </p:txBody>
      </p:sp>
      <p:sp>
        <p:nvSpPr>
          <p:cNvPr id="1903618" name="Rectangle 2"/>
          <p:cNvSpPr>
            <a:spLocks noGrp="1" noChangeArrowheads="1"/>
          </p:cNvSpPr>
          <p:nvPr>
            <p:ph type="title"/>
          </p:nvPr>
        </p:nvSpPr>
        <p:spPr>
          <a:xfrm>
            <a:off x="685800" y="457200"/>
            <a:ext cx="7772400" cy="609600"/>
          </a:xfrm>
        </p:spPr>
        <p:txBody>
          <a:bodyPr/>
          <a:lstStyle/>
          <a:p>
            <a:pPr eaLnBrk="1" hangingPunct="1">
              <a:defRPr/>
            </a:pPr>
            <a:r>
              <a:rPr lang="zh-TW" altLang="en-US" smtClean="0">
                <a:solidFill>
                  <a:srgbClr val="FFFF00"/>
                </a:solidFill>
              </a:rPr>
              <a:t>裕隆的企業再造（三）</a:t>
            </a:r>
          </a:p>
        </p:txBody>
      </p:sp>
      <p:sp>
        <p:nvSpPr>
          <p:cNvPr id="1903619" name="Rectangle 3"/>
          <p:cNvSpPr>
            <a:spLocks noGrp="1" noChangeArrowheads="1"/>
          </p:cNvSpPr>
          <p:nvPr>
            <p:ph type="body" idx="1"/>
          </p:nvPr>
        </p:nvSpPr>
        <p:spPr>
          <a:xfrm>
            <a:off x="685800" y="1676400"/>
            <a:ext cx="7772400" cy="4114800"/>
          </a:xfrm>
        </p:spPr>
        <p:txBody>
          <a:bodyPr/>
          <a:lstStyle/>
          <a:p>
            <a:pPr eaLnBrk="1" hangingPunct="1"/>
            <a:r>
              <a:rPr lang="zh-TW" altLang="en-US" smtClean="0">
                <a:latin typeface="Arial Narrow" pitchFamily="34" charset="0"/>
              </a:rPr>
              <a:t>第三階段（</a:t>
            </a:r>
            <a:r>
              <a:rPr lang="en-US" altLang="zh-TW" smtClean="0">
                <a:latin typeface="Arial Narrow" pitchFamily="34" charset="0"/>
              </a:rPr>
              <a:t>1999-)</a:t>
            </a:r>
          </a:p>
          <a:p>
            <a:pPr eaLnBrk="1" hangingPunct="1">
              <a:buFontTx/>
              <a:buNone/>
            </a:pPr>
            <a:r>
              <a:rPr lang="zh-TW" altLang="en-US" b="1" smtClean="0">
                <a:solidFill>
                  <a:srgbClr val="FF0066"/>
                </a:solidFill>
                <a:latin typeface="Arial Narrow" pitchFamily="34" charset="0"/>
              </a:rPr>
              <a:t>「大三圓」策略</a:t>
            </a:r>
          </a:p>
          <a:p>
            <a:pPr lvl="1" eaLnBrk="1" hangingPunct="1"/>
            <a:r>
              <a:rPr lang="zh-TW" altLang="en-US" smtClean="0">
                <a:latin typeface="Arial Narrow" pitchFamily="34" charset="0"/>
              </a:rPr>
              <a:t>建構「優勢產品線」 </a:t>
            </a:r>
          </a:p>
          <a:p>
            <a:pPr lvl="1" eaLnBrk="1" hangingPunct="1"/>
            <a:r>
              <a:rPr lang="zh-TW" altLang="en-US" smtClean="0">
                <a:latin typeface="Arial Narrow" pitchFamily="34" charset="0"/>
              </a:rPr>
              <a:t>「國際分工」 </a:t>
            </a:r>
          </a:p>
          <a:p>
            <a:pPr lvl="1" eaLnBrk="1" hangingPunct="1"/>
            <a:r>
              <a:rPr lang="zh-TW" altLang="en-US" smtClean="0">
                <a:latin typeface="Arial Narrow" pitchFamily="34" charset="0"/>
              </a:rPr>
              <a:t>「發展汽車水平事業」 </a:t>
            </a:r>
          </a:p>
          <a:p>
            <a:pPr eaLnBrk="1" hangingPunct="1"/>
            <a:r>
              <a:rPr lang="zh-TW" altLang="en-US" smtClean="0">
                <a:latin typeface="Arial Narrow" pitchFamily="34" charset="0"/>
              </a:rPr>
              <a:t>目標：於</a:t>
            </a:r>
            <a:r>
              <a:rPr lang="en-US" altLang="zh-TW" smtClean="0">
                <a:latin typeface="Arial Narrow" pitchFamily="34" charset="0"/>
              </a:rPr>
              <a:t>2005</a:t>
            </a:r>
            <a:r>
              <a:rPr lang="zh-TW" altLang="en-US" smtClean="0">
                <a:latin typeface="Arial Narrow" pitchFamily="34" charset="0"/>
              </a:rPr>
              <a:t>年建立台灣、大陸、東南亞華人市場</a:t>
            </a:r>
            <a:r>
              <a:rPr lang="en-US" altLang="zh-TW" smtClean="0">
                <a:latin typeface="Arial Narrow" pitchFamily="34" charset="0"/>
              </a:rPr>
              <a:t>500</a:t>
            </a:r>
            <a:r>
              <a:rPr lang="zh-TW" altLang="en-US" smtClean="0">
                <a:latin typeface="Arial Narrow" pitchFamily="34" charset="0"/>
              </a:rPr>
              <a:t>萬輛的經濟規模。</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03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0361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90361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90361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90361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9036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361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5"/>
          <p:cNvSpPr>
            <a:spLocks noGrp="1"/>
          </p:cNvSpPr>
          <p:nvPr>
            <p:ph type="sldNum" sz="quarter" idx="12"/>
          </p:nvPr>
        </p:nvSpPr>
        <p:spPr/>
        <p:txBody>
          <a:bodyPr/>
          <a:lstStyle/>
          <a:p>
            <a:pPr>
              <a:defRPr/>
            </a:pPr>
            <a:fld id="{A3A5E892-6041-4329-85BD-C35C0F46898F}" type="slidenum">
              <a:rPr lang="en-US" altLang="zh-TW"/>
              <a:pPr>
                <a:defRPr/>
              </a:pPr>
              <a:t>13</a:t>
            </a:fld>
            <a:endParaRPr lang="en-US" altLang="zh-TW"/>
          </a:p>
        </p:txBody>
      </p:sp>
      <p:sp>
        <p:nvSpPr>
          <p:cNvPr id="210947" name="Rectangle 2"/>
          <p:cNvSpPr>
            <a:spLocks noChangeArrowheads="1"/>
          </p:cNvSpPr>
          <p:nvPr/>
        </p:nvSpPr>
        <p:spPr bwMode="auto">
          <a:xfrm>
            <a:off x="1524000" y="914400"/>
            <a:ext cx="5867400" cy="5334000"/>
          </a:xfrm>
          <a:prstGeom prst="rect">
            <a:avLst/>
          </a:prstGeom>
          <a:solidFill>
            <a:schemeClr val="bg2"/>
          </a:solidFill>
          <a:ln w="9525">
            <a:noFill/>
            <a:miter lim="800000"/>
            <a:headEnd/>
            <a:tailEnd/>
          </a:ln>
        </p:spPr>
        <p:txBody>
          <a:bodyPr wrap="none" anchor="ctr"/>
          <a:lstStyle/>
          <a:p>
            <a:endParaRPr lang="zh-TW" altLang="en-US"/>
          </a:p>
        </p:txBody>
      </p:sp>
      <p:sp>
        <p:nvSpPr>
          <p:cNvPr id="1904643" name="Rectangle 3"/>
          <p:cNvSpPr>
            <a:spLocks noGrp="1" noChangeArrowheads="1"/>
          </p:cNvSpPr>
          <p:nvPr>
            <p:ph type="title"/>
          </p:nvPr>
        </p:nvSpPr>
        <p:spPr>
          <a:xfrm>
            <a:off x="1066800" y="0"/>
            <a:ext cx="7772400" cy="685800"/>
          </a:xfrm>
        </p:spPr>
        <p:txBody>
          <a:bodyPr lIns="92075" tIns="46038" rIns="92075" bIns="46038"/>
          <a:lstStyle/>
          <a:p>
            <a:pPr eaLnBrk="1" hangingPunct="1">
              <a:defRPr/>
            </a:pPr>
            <a:r>
              <a:rPr lang="zh-TW" altLang="en-US" smtClean="0"/>
              <a:t>第三階段企業再造</a:t>
            </a:r>
            <a:r>
              <a:rPr lang="en-US" altLang="zh-TW" smtClean="0"/>
              <a:t>(1999~    )</a:t>
            </a:r>
          </a:p>
        </p:txBody>
      </p:sp>
      <p:pic>
        <p:nvPicPr>
          <p:cNvPr id="210949" name="Picture 4" descr="filters"/>
          <p:cNvPicPr>
            <a:picLocks noChangeAspect="1" noChangeArrowheads="1"/>
          </p:cNvPicPr>
          <p:nvPr/>
        </p:nvPicPr>
        <p:blipFill>
          <a:blip r:embed="rId2" cstate="print"/>
          <a:srcRect/>
          <a:stretch>
            <a:fillRect/>
          </a:stretch>
        </p:blipFill>
        <p:spPr bwMode="auto">
          <a:xfrm>
            <a:off x="2514600" y="1447800"/>
            <a:ext cx="3967163" cy="4106863"/>
          </a:xfrm>
          <a:prstGeom prst="rect">
            <a:avLst/>
          </a:prstGeom>
          <a:noFill/>
          <a:ln w="9525">
            <a:noFill/>
            <a:miter lim="800000"/>
            <a:headEnd/>
            <a:tailEnd/>
          </a:ln>
        </p:spPr>
      </p:pic>
      <p:sp>
        <p:nvSpPr>
          <p:cNvPr id="1904645" name="Text Box 5"/>
          <p:cNvSpPr txBox="1">
            <a:spLocks noChangeAspect="1" noChangeArrowheads="1"/>
          </p:cNvSpPr>
          <p:nvPr/>
        </p:nvSpPr>
        <p:spPr bwMode="auto">
          <a:xfrm>
            <a:off x="3810000" y="1905000"/>
            <a:ext cx="1403350" cy="822325"/>
          </a:xfrm>
          <a:prstGeom prst="rect">
            <a:avLst/>
          </a:prstGeom>
          <a:noFill/>
          <a:ln w="9525">
            <a:noFill/>
            <a:miter lim="800000"/>
            <a:headEnd/>
            <a:tailEnd/>
          </a:ln>
        </p:spPr>
        <p:txBody>
          <a:bodyPr wrap="none">
            <a:spAutoFit/>
          </a:bodyPr>
          <a:lstStyle/>
          <a:p>
            <a:pPr algn="ctr"/>
            <a:r>
              <a:rPr lang="zh-TW" altLang="en-US" sz="2400" b="1">
                <a:solidFill>
                  <a:srgbClr val="FFFFFF"/>
                </a:solidFill>
                <a:latin typeface="Times New Roman" pitchFamily="18" charset="0"/>
                <a:ea typeface="標楷體" pitchFamily="65" charset="-120"/>
              </a:rPr>
              <a:t>優勢完整</a:t>
            </a:r>
          </a:p>
          <a:p>
            <a:pPr algn="ctr"/>
            <a:r>
              <a:rPr lang="zh-TW" altLang="en-US" sz="2400" b="1">
                <a:solidFill>
                  <a:srgbClr val="FFFFFF"/>
                </a:solidFill>
                <a:latin typeface="Times New Roman" pitchFamily="18" charset="0"/>
                <a:ea typeface="標楷體" pitchFamily="65" charset="-120"/>
              </a:rPr>
              <a:t>產品線</a:t>
            </a:r>
          </a:p>
        </p:txBody>
      </p:sp>
      <p:sp>
        <p:nvSpPr>
          <p:cNvPr id="1904646" name="Text Box 6"/>
          <p:cNvSpPr txBox="1">
            <a:spLocks noChangeAspect="1" noChangeArrowheads="1"/>
          </p:cNvSpPr>
          <p:nvPr/>
        </p:nvSpPr>
        <p:spPr bwMode="auto">
          <a:xfrm>
            <a:off x="5334000" y="3657600"/>
            <a:ext cx="793750" cy="1552575"/>
          </a:xfrm>
          <a:prstGeom prst="rect">
            <a:avLst/>
          </a:prstGeom>
          <a:noFill/>
          <a:ln w="9525">
            <a:noFill/>
            <a:miter lim="800000"/>
            <a:headEnd/>
            <a:tailEnd/>
          </a:ln>
        </p:spPr>
        <p:txBody>
          <a:bodyPr wrap="none">
            <a:spAutoFit/>
          </a:bodyPr>
          <a:lstStyle/>
          <a:p>
            <a:r>
              <a:rPr lang="zh-TW" altLang="en-US" sz="2400" b="1">
                <a:solidFill>
                  <a:srgbClr val="FFFFFF"/>
                </a:solidFill>
                <a:latin typeface="Times New Roman" pitchFamily="18" charset="0"/>
                <a:ea typeface="標楷體" pitchFamily="65" charset="-120"/>
              </a:rPr>
              <a:t>汽車</a:t>
            </a:r>
          </a:p>
          <a:p>
            <a:r>
              <a:rPr lang="zh-TW" altLang="en-US" sz="2400" b="1">
                <a:solidFill>
                  <a:srgbClr val="FFFFFF"/>
                </a:solidFill>
                <a:latin typeface="Times New Roman" pitchFamily="18" charset="0"/>
                <a:ea typeface="標楷體" pitchFamily="65" charset="-120"/>
              </a:rPr>
              <a:t>水平</a:t>
            </a:r>
          </a:p>
          <a:p>
            <a:r>
              <a:rPr lang="zh-TW" altLang="en-US" sz="2400" b="1">
                <a:solidFill>
                  <a:srgbClr val="FFFFFF"/>
                </a:solidFill>
                <a:latin typeface="Times New Roman" pitchFamily="18" charset="0"/>
                <a:ea typeface="標楷體" pitchFamily="65" charset="-120"/>
              </a:rPr>
              <a:t>週邊</a:t>
            </a:r>
          </a:p>
          <a:p>
            <a:r>
              <a:rPr lang="zh-TW" altLang="en-US" sz="2400" b="1">
                <a:solidFill>
                  <a:srgbClr val="FFFFFF"/>
                </a:solidFill>
                <a:latin typeface="Times New Roman" pitchFamily="18" charset="0"/>
                <a:ea typeface="標楷體" pitchFamily="65" charset="-120"/>
              </a:rPr>
              <a:t>事業</a:t>
            </a:r>
          </a:p>
        </p:txBody>
      </p:sp>
      <p:sp>
        <p:nvSpPr>
          <p:cNvPr id="1904647" name="Text Box 7"/>
          <p:cNvSpPr txBox="1">
            <a:spLocks noChangeAspect="1" noChangeArrowheads="1"/>
          </p:cNvSpPr>
          <p:nvPr/>
        </p:nvSpPr>
        <p:spPr bwMode="auto">
          <a:xfrm>
            <a:off x="2971800" y="3657600"/>
            <a:ext cx="488950" cy="1552575"/>
          </a:xfrm>
          <a:prstGeom prst="rect">
            <a:avLst/>
          </a:prstGeom>
          <a:noFill/>
          <a:ln w="9525">
            <a:noFill/>
            <a:miter lim="800000"/>
            <a:headEnd/>
            <a:tailEnd/>
          </a:ln>
        </p:spPr>
        <p:txBody>
          <a:bodyPr wrap="none">
            <a:spAutoFit/>
          </a:bodyPr>
          <a:lstStyle/>
          <a:p>
            <a:r>
              <a:rPr lang="zh-TW" altLang="en-US" sz="2400" b="1">
                <a:solidFill>
                  <a:srgbClr val="FFFFFF"/>
                </a:solidFill>
                <a:latin typeface="Times New Roman" pitchFamily="18" charset="0"/>
                <a:ea typeface="標楷體" pitchFamily="65" charset="-120"/>
              </a:rPr>
              <a:t>國</a:t>
            </a:r>
          </a:p>
          <a:p>
            <a:r>
              <a:rPr lang="zh-TW" altLang="en-US" sz="2400" b="1">
                <a:solidFill>
                  <a:srgbClr val="FFFFFF"/>
                </a:solidFill>
                <a:latin typeface="Times New Roman" pitchFamily="18" charset="0"/>
                <a:ea typeface="標楷體" pitchFamily="65" charset="-120"/>
              </a:rPr>
              <a:t>際</a:t>
            </a:r>
          </a:p>
          <a:p>
            <a:r>
              <a:rPr lang="zh-TW" altLang="en-US" sz="2400" b="1">
                <a:solidFill>
                  <a:srgbClr val="FFFFFF"/>
                </a:solidFill>
                <a:latin typeface="Times New Roman" pitchFamily="18" charset="0"/>
                <a:ea typeface="標楷體" pitchFamily="65" charset="-120"/>
              </a:rPr>
              <a:t>分</a:t>
            </a:r>
          </a:p>
          <a:p>
            <a:r>
              <a:rPr lang="zh-TW" altLang="en-US" sz="2400" b="1">
                <a:solidFill>
                  <a:srgbClr val="FFFFFF"/>
                </a:solidFill>
                <a:latin typeface="Times New Roman" pitchFamily="18" charset="0"/>
                <a:ea typeface="標楷體" pitchFamily="65" charset="-120"/>
              </a:rPr>
              <a:t>工</a:t>
            </a:r>
          </a:p>
        </p:txBody>
      </p:sp>
      <p:sp>
        <p:nvSpPr>
          <p:cNvPr id="1904648" name="Text Box 8"/>
          <p:cNvSpPr txBox="1">
            <a:spLocks noChangeAspect="1" noChangeArrowheads="1"/>
          </p:cNvSpPr>
          <p:nvPr/>
        </p:nvSpPr>
        <p:spPr bwMode="auto">
          <a:xfrm>
            <a:off x="3200400" y="2895600"/>
            <a:ext cx="1098550" cy="641350"/>
          </a:xfrm>
          <a:prstGeom prst="rect">
            <a:avLst/>
          </a:prstGeom>
          <a:noFill/>
          <a:ln w="9525">
            <a:noFill/>
            <a:miter lim="800000"/>
            <a:headEnd/>
            <a:tailEnd/>
          </a:ln>
        </p:spPr>
        <p:txBody>
          <a:bodyPr wrap="none">
            <a:spAutoFit/>
          </a:bodyPr>
          <a:lstStyle/>
          <a:p>
            <a:r>
              <a:rPr lang="zh-TW" altLang="en-US" b="1">
                <a:latin typeface="Times New Roman" pitchFamily="18" charset="0"/>
                <a:ea typeface="標楷體" pitchFamily="65" charset="-120"/>
              </a:rPr>
              <a:t>兩岸三地</a:t>
            </a:r>
          </a:p>
          <a:p>
            <a:r>
              <a:rPr lang="zh-TW" altLang="en-US" b="1">
                <a:latin typeface="Times New Roman" pitchFamily="18" charset="0"/>
                <a:ea typeface="標楷體" pitchFamily="65" charset="-120"/>
              </a:rPr>
              <a:t>物流策略</a:t>
            </a:r>
          </a:p>
        </p:txBody>
      </p:sp>
      <p:sp>
        <p:nvSpPr>
          <p:cNvPr id="1904649" name="Text Box 9"/>
          <p:cNvSpPr txBox="1">
            <a:spLocks noChangeAspect="1" noChangeArrowheads="1"/>
          </p:cNvSpPr>
          <p:nvPr/>
        </p:nvSpPr>
        <p:spPr bwMode="auto">
          <a:xfrm>
            <a:off x="4800600" y="2895600"/>
            <a:ext cx="869950" cy="641350"/>
          </a:xfrm>
          <a:prstGeom prst="rect">
            <a:avLst/>
          </a:prstGeom>
          <a:noFill/>
          <a:ln w="9525">
            <a:noFill/>
            <a:miter lim="800000"/>
            <a:headEnd/>
            <a:tailEnd/>
          </a:ln>
        </p:spPr>
        <p:txBody>
          <a:bodyPr wrap="none">
            <a:spAutoFit/>
          </a:bodyPr>
          <a:lstStyle/>
          <a:p>
            <a:pPr algn="ctr"/>
            <a:r>
              <a:rPr lang="zh-TW" altLang="en-US" b="1">
                <a:latin typeface="Times New Roman" pitchFamily="18" charset="0"/>
                <a:ea typeface="標楷體" pitchFamily="65" charset="-120"/>
              </a:rPr>
              <a:t>移動價</a:t>
            </a:r>
          </a:p>
          <a:p>
            <a:pPr algn="ctr"/>
            <a:r>
              <a:rPr lang="zh-TW" altLang="en-US" b="1">
                <a:latin typeface="Times New Roman" pitchFamily="18" charset="0"/>
                <a:ea typeface="標楷體" pitchFamily="65" charset="-120"/>
              </a:rPr>
              <a:t>值鏈</a:t>
            </a:r>
          </a:p>
        </p:txBody>
      </p:sp>
      <p:sp>
        <p:nvSpPr>
          <p:cNvPr id="1904650" name="Text Box 10"/>
          <p:cNvSpPr txBox="1">
            <a:spLocks noChangeAspect="1" noChangeArrowheads="1"/>
          </p:cNvSpPr>
          <p:nvPr/>
        </p:nvSpPr>
        <p:spPr bwMode="auto">
          <a:xfrm>
            <a:off x="4038600" y="4191000"/>
            <a:ext cx="869950" cy="641350"/>
          </a:xfrm>
          <a:prstGeom prst="rect">
            <a:avLst/>
          </a:prstGeom>
          <a:noFill/>
          <a:ln w="9525">
            <a:noFill/>
            <a:miter lim="800000"/>
            <a:headEnd/>
            <a:tailEnd/>
          </a:ln>
        </p:spPr>
        <p:txBody>
          <a:bodyPr wrap="none">
            <a:spAutoFit/>
          </a:bodyPr>
          <a:lstStyle/>
          <a:p>
            <a:r>
              <a:rPr lang="zh-TW" altLang="en-US" b="1">
                <a:latin typeface="Times New Roman" pitchFamily="18" charset="0"/>
                <a:ea typeface="標楷體" pitchFamily="65" charset="-120"/>
              </a:rPr>
              <a:t>全方位</a:t>
            </a:r>
          </a:p>
          <a:p>
            <a:r>
              <a:rPr lang="zh-TW" altLang="en-US" b="1">
                <a:latin typeface="Times New Roman" pitchFamily="18" charset="0"/>
                <a:ea typeface="標楷體" pitchFamily="65" charset="-120"/>
              </a:rPr>
              <a:t>價值鏈</a:t>
            </a:r>
          </a:p>
        </p:txBody>
      </p:sp>
      <p:sp>
        <p:nvSpPr>
          <p:cNvPr id="1904651" name="Text Box 11"/>
          <p:cNvSpPr txBox="1">
            <a:spLocks noChangeAspect="1" noChangeArrowheads="1"/>
          </p:cNvSpPr>
          <p:nvPr/>
        </p:nvSpPr>
        <p:spPr bwMode="auto">
          <a:xfrm>
            <a:off x="4114800" y="3352800"/>
            <a:ext cx="793750" cy="714375"/>
          </a:xfrm>
          <a:prstGeom prst="rect">
            <a:avLst/>
          </a:prstGeom>
          <a:noFill/>
          <a:ln w="9525">
            <a:noFill/>
            <a:miter lim="800000"/>
            <a:headEnd/>
            <a:tailEnd/>
          </a:ln>
        </p:spPr>
        <p:txBody>
          <a:bodyPr wrap="none">
            <a:spAutoFit/>
          </a:bodyPr>
          <a:lstStyle/>
          <a:p>
            <a:pPr>
              <a:lnSpc>
                <a:spcPct val="75000"/>
              </a:lnSpc>
              <a:spcBef>
                <a:spcPct val="20000"/>
              </a:spcBef>
            </a:pPr>
            <a:r>
              <a:rPr lang="zh-TW" altLang="en-US" sz="2400" b="1">
                <a:solidFill>
                  <a:srgbClr val="00FFCC"/>
                </a:solidFill>
                <a:latin typeface="Times New Roman" pitchFamily="18" charset="0"/>
                <a:ea typeface="標楷體" pitchFamily="65" charset="-120"/>
              </a:rPr>
              <a:t>研發</a:t>
            </a:r>
          </a:p>
          <a:p>
            <a:pPr>
              <a:lnSpc>
                <a:spcPct val="75000"/>
              </a:lnSpc>
              <a:spcBef>
                <a:spcPct val="20000"/>
              </a:spcBef>
            </a:pPr>
            <a:r>
              <a:rPr lang="zh-TW" altLang="en-US" sz="2400" b="1">
                <a:solidFill>
                  <a:srgbClr val="00FFCC"/>
                </a:solidFill>
                <a:latin typeface="Times New Roman" pitchFamily="18" charset="0"/>
                <a:ea typeface="標楷體" pitchFamily="65" charset="-120"/>
              </a:rPr>
              <a:t>實力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046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046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046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046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046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046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904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45" grpId="0" autoUpdateAnimBg="0"/>
      <p:bldP spid="1904646" grpId="0" autoUpdateAnimBg="0"/>
      <p:bldP spid="1904647" grpId="0" autoUpdateAnimBg="0"/>
      <p:bldP spid="1904648" grpId="0" autoUpdateAnimBg="0"/>
      <p:bldP spid="1904649" grpId="0" autoUpdateAnimBg="0"/>
      <p:bldP spid="1904650" grpId="0" autoUpdateAnimBg="0"/>
      <p:bldP spid="190465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0FAD9BD6-0BE5-413B-89C0-E41DCCEB0243}" type="slidenum">
              <a:rPr lang="en-US" altLang="zh-TW"/>
              <a:pPr>
                <a:defRPr/>
              </a:pPr>
              <a:t>14</a:t>
            </a:fld>
            <a:endParaRPr lang="en-US" altLang="zh-TW"/>
          </a:p>
        </p:txBody>
      </p:sp>
      <p:sp>
        <p:nvSpPr>
          <p:cNvPr id="1906690" name="Rectangle 2"/>
          <p:cNvSpPr>
            <a:spLocks noGrp="1" noChangeArrowheads="1"/>
          </p:cNvSpPr>
          <p:nvPr>
            <p:ph type="title"/>
          </p:nvPr>
        </p:nvSpPr>
        <p:spPr>
          <a:xfrm>
            <a:off x="476250" y="266700"/>
            <a:ext cx="8229600" cy="609600"/>
          </a:xfrm>
        </p:spPr>
        <p:txBody>
          <a:bodyPr/>
          <a:lstStyle/>
          <a:p>
            <a:pPr eaLnBrk="1" hangingPunct="1">
              <a:defRPr/>
            </a:pPr>
            <a:r>
              <a:rPr lang="zh-TW" altLang="en-US" smtClean="0">
                <a:solidFill>
                  <a:srgbClr val="FFFF00"/>
                </a:solidFill>
              </a:rPr>
              <a:t>廠辦合一</a:t>
            </a:r>
          </a:p>
        </p:txBody>
      </p:sp>
      <p:sp>
        <p:nvSpPr>
          <p:cNvPr id="1906691" name="Rectangle 3"/>
          <p:cNvSpPr>
            <a:spLocks noGrp="1" noChangeArrowheads="1"/>
          </p:cNvSpPr>
          <p:nvPr>
            <p:ph type="body" idx="1"/>
          </p:nvPr>
        </p:nvSpPr>
        <p:spPr>
          <a:xfrm>
            <a:off x="685800" y="1676400"/>
            <a:ext cx="7772400" cy="4114800"/>
          </a:xfrm>
        </p:spPr>
        <p:txBody>
          <a:bodyPr/>
          <a:lstStyle/>
          <a:p>
            <a:pPr eaLnBrk="1" hangingPunct="1"/>
            <a:r>
              <a:rPr lang="zh-TW" altLang="en-US" smtClean="0">
                <a:latin typeface="標楷體" pitchFamily="65" charset="-120"/>
              </a:rPr>
              <a:t>過去總公司的人對工廠的業務運作並不了解，加上三義廠是邊疆地帶，當時的裕隆文化是「推」，做事問上面，責任下面要背 。</a:t>
            </a:r>
          </a:p>
          <a:p>
            <a:pPr eaLnBrk="1" hangingPunct="1"/>
            <a:r>
              <a:rPr lang="zh-TW" altLang="en-US" smtClean="0">
                <a:latin typeface="標楷體" pitchFamily="65" charset="-120"/>
              </a:rPr>
              <a:t>廠辦合一後，上層的管理人員能夠明白生產面的運作程序，很快就能捉到重點，高層主管全面參與產品的開發，並更進一步制定符合需求的業務程序 。</a:t>
            </a:r>
          </a:p>
        </p:txBody>
      </p:sp>
      <p:sp>
        <p:nvSpPr>
          <p:cNvPr id="212997" name="Text Box 4">
            <a:hlinkClick r:id="" action="ppaction://noaction"/>
          </p:cNvPr>
          <p:cNvSpPr txBox="1">
            <a:spLocks noChangeArrowheads="1"/>
          </p:cNvSpPr>
          <p:nvPr/>
        </p:nvSpPr>
        <p:spPr bwMode="auto">
          <a:xfrm>
            <a:off x="6858000" y="5867400"/>
            <a:ext cx="1784350" cy="304800"/>
          </a:xfrm>
          <a:prstGeom prst="rect">
            <a:avLst/>
          </a:prstGeom>
          <a:noFill/>
          <a:ln w="9525">
            <a:noFill/>
            <a:miter lim="800000"/>
            <a:headEnd/>
            <a:tailEnd/>
          </a:ln>
        </p:spPr>
        <p:txBody>
          <a:bodyPr wrap="none">
            <a:spAutoFit/>
          </a:bodyPr>
          <a:lstStyle/>
          <a:p>
            <a:pPr algn="ctr">
              <a:spcBef>
                <a:spcPct val="50000"/>
              </a:spcBef>
            </a:pPr>
            <a:r>
              <a:rPr lang="zh-TW" altLang="en-US" sz="1400" b="1">
                <a:solidFill>
                  <a:srgbClr val="FFFF00"/>
                </a:solidFill>
                <a:latin typeface="Times New Roman" pitchFamily="18" charset="0"/>
                <a:ea typeface="標楷體" pitchFamily="65" charset="-120"/>
                <a:hlinkClick r:id="" action="ppaction://noaction"/>
              </a:rPr>
              <a:t>裕隆改造的三大構面</a:t>
            </a:r>
            <a:endParaRPr lang="zh-TW" altLang="en-US" sz="1400" b="1">
              <a:solidFill>
                <a:srgbClr val="FFFF00"/>
              </a:solidFill>
              <a:latin typeface="Times New Roman" pitchFamily="18" charset="0"/>
              <a:ea typeface="標楷體" pitchFamily="65" charset="-12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06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066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669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EE8B0F1B-EC22-4FAD-8DC2-423B99AD5173}" type="slidenum">
              <a:rPr lang="en-US" altLang="zh-TW"/>
              <a:pPr>
                <a:defRPr/>
              </a:pPr>
              <a:t>15</a:t>
            </a:fld>
            <a:endParaRPr lang="en-US" altLang="zh-TW"/>
          </a:p>
        </p:txBody>
      </p:sp>
      <p:sp>
        <p:nvSpPr>
          <p:cNvPr id="1907714" name="Rectangle 2"/>
          <p:cNvSpPr>
            <a:spLocks noGrp="1" noChangeArrowheads="1"/>
          </p:cNvSpPr>
          <p:nvPr>
            <p:ph type="title"/>
          </p:nvPr>
        </p:nvSpPr>
        <p:spPr>
          <a:xfrm>
            <a:off x="476250" y="266700"/>
            <a:ext cx="8229600" cy="609600"/>
          </a:xfrm>
        </p:spPr>
        <p:txBody>
          <a:bodyPr/>
          <a:lstStyle/>
          <a:p>
            <a:pPr eaLnBrk="1" hangingPunct="1">
              <a:defRPr/>
            </a:pPr>
            <a:r>
              <a:rPr lang="zh-TW" altLang="en-US" smtClean="0">
                <a:solidFill>
                  <a:srgbClr val="FFFF00"/>
                </a:solidFill>
              </a:rPr>
              <a:t>差異化策略</a:t>
            </a:r>
          </a:p>
        </p:txBody>
      </p:sp>
      <p:sp>
        <p:nvSpPr>
          <p:cNvPr id="1907715" name="Rectangle 3"/>
          <p:cNvSpPr>
            <a:spLocks noGrp="1" noChangeArrowheads="1"/>
          </p:cNvSpPr>
          <p:nvPr>
            <p:ph type="body" idx="1"/>
          </p:nvPr>
        </p:nvSpPr>
        <p:spPr>
          <a:xfrm>
            <a:off x="838200" y="1676400"/>
            <a:ext cx="7772400" cy="4114800"/>
          </a:xfrm>
        </p:spPr>
        <p:txBody>
          <a:bodyPr/>
          <a:lstStyle/>
          <a:p>
            <a:pPr eaLnBrk="1" hangingPunct="1"/>
            <a:r>
              <a:rPr lang="zh-TW" altLang="en-US" smtClean="0">
                <a:latin typeface="標楷體" pitchFamily="65" charset="-120"/>
              </a:rPr>
              <a:t>差異化是指在管理、文化或是速度上和別人不一樣 。</a:t>
            </a:r>
          </a:p>
          <a:p>
            <a:pPr eaLnBrk="1" hangingPunct="1"/>
            <a:r>
              <a:rPr lang="zh-TW" altLang="en-US" smtClean="0">
                <a:latin typeface="標楷體" pitchFamily="65" charset="-120"/>
              </a:rPr>
              <a:t>裕隆的競爭優勢就是在經營一個區域，非常了解消費者的需求，並要比任何人提早滿足消費者的需求。 </a:t>
            </a:r>
          </a:p>
          <a:p>
            <a:pPr eaLnBrk="1" hangingPunct="1"/>
            <a:r>
              <a:rPr lang="zh-TW" altLang="en-US" smtClean="0">
                <a:latin typeface="標楷體" pitchFamily="65" charset="-120"/>
              </a:rPr>
              <a:t>差異化服務：假日在幾個風景點提供水、電、緊急拖吊維修。 </a:t>
            </a:r>
          </a:p>
        </p:txBody>
      </p:sp>
      <p:sp>
        <p:nvSpPr>
          <p:cNvPr id="214021" name="Text Box 4">
            <a:hlinkClick r:id="" action="ppaction://noaction"/>
          </p:cNvPr>
          <p:cNvSpPr txBox="1">
            <a:spLocks noChangeArrowheads="1"/>
          </p:cNvSpPr>
          <p:nvPr/>
        </p:nvSpPr>
        <p:spPr bwMode="auto">
          <a:xfrm>
            <a:off x="6858000" y="5867400"/>
            <a:ext cx="1784350" cy="304800"/>
          </a:xfrm>
          <a:prstGeom prst="rect">
            <a:avLst/>
          </a:prstGeom>
          <a:noFill/>
          <a:ln w="9525">
            <a:noFill/>
            <a:miter lim="800000"/>
            <a:headEnd/>
            <a:tailEnd/>
          </a:ln>
        </p:spPr>
        <p:txBody>
          <a:bodyPr wrap="none">
            <a:spAutoFit/>
          </a:bodyPr>
          <a:lstStyle/>
          <a:p>
            <a:pPr algn="ctr">
              <a:spcBef>
                <a:spcPct val="50000"/>
              </a:spcBef>
            </a:pPr>
            <a:r>
              <a:rPr lang="zh-TW" altLang="en-US" sz="1400" b="1">
                <a:solidFill>
                  <a:srgbClr val="FFFF00"/>
                </a:solidFill>
                <a:latin typeface="Times New Roman" pitchFamily="18" charset="0"/>
                <a:ea typeface="標楷體" pitchFamily="65" charset="-120"/>
                <a:hlinkClick r:id="" action="ppaction://noaction"/>
              </a:rPr>
              <a:t>裕隆改造的三大構面</a:t>
            </a:r>
            <a:endParaRPr lang="zh-TW" altLang="en-US" sz="1400" b="1">
              <a:solidFill>
                <a:srgbClr val="FFFF00"/>
              </a:solidFill>
              <a:latin typeface="Times New Roman" pitchFamily="18" charset="0"/>
              <a:ea typeface="標楷體" pitchFamily="65" charset="-12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077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077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077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771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46372657-9E8A-4909-8B8A-2D9C71C601CF}" type="slidenum">
              <a:rPr lang="en-US" altLang="zh-TW"/>
              <a:pPr>
                <a:defRPr/>
              </a:pPr>
              <a:t>16</a:t>
            </a:fld>
            <a:endParaRPr lang="en-US" altLang="zh-TW"/>
          </a:p>
        </p:txBody>
      </p:sp>
      <p:sp>
        <p:nvSpPr>
          <p:cNvPr id="1908738" name="Rectangle 2"/>
          <p:cNvSpPr>
            <a:spLocks noGrp="1" noChangeArrowheads="1"/>
          </p:cNvSpPr>
          <p:nvPr>
            <p:ph type="title"/>
          </p:nvPr>
        </p:nvSpPr>
        <p:spPr>
          <a:xfrm>
            <a:off x="476250" y="266700"/>
            <a:ext cx="8229600" cy="609600"/>
          </a:xfrm>
        </p:spPr>
        <p:txBody>
          <a:bodyPr/>
          <a:lstStyle/>
          <a:p>
            <a:pPr eaLnBrk="1" hangingPunct="1">
              <a:defRPr/>
            </a:pPr>
            <a:r>
              <a:rPr lang="zh-TW" altLang="en-US" smtClean="0">
                <a:solidFill>
                  <a:srgbClr val="FFFF00"/>
                </a:solidFill>
              </a:rPr>
              <a:t>快狠準的企業文化</a:t>
            </a:r>
          </a:p>
        </p:txBody>
      </p:sp>
      <p:sp>
        <p:nvSpPr>
          <p:cNvPr id="1908739" name="Rectangle 3"/>
          <p:cNvSpPr>
            <a:spLocks noGrp="1" noChangeArrowheads="1"/>
          </p:cNvSpPr>
          <p:nvPr>
            <p:ph type="body" idx="1"/>
          </p:nvPr>
        </p:nvSpPr>
        <p:spPr>
          <a:xfrm>
            <a:off x="685800" y="1600200"/>
            <a:ext cx="7772400" cy="4114800"/>
          </a:xfrm>
        </p:spPr>
        <p:txBody>
          <a:bodyPr/>
          <a:lstStyle/>
          <a:p>
            <a:pPr eaLnBrk="1" hangingPunct="1"/>
            <a:r>
              <a:rPr lang="zh-TW" altLang="en-US" smtClean="0">
                <a:latin typeface="標楷體" pitchFamily="65" charset="-120"/>
              </a:rPr>
              <a:t>嚴凱泰親自於三義廠坐鎮指揮，對於產品的生產、銷售、研發無不親自參與。 </a:t>
            </a:r>
          </a:p>
          <a:p>
            <a:pPr eaLnBrk="1" hangingPunct="1"/>
            <a:r>
              <a:rPr lang="zh-TW" altLang="en-US" smtClean="0">
                <a:latin typeface="標楷體" pitchFamily="65" charset="-120"/>
              </a:rPr>
              <a:t>嚴凱泰帶著身邊的幹部到處跑，藉由讓他們接觸到有關消費者趨勢方面的資訊，改變製造導向出身的幹部心態，培養他們追求時尚與消費者需求的敏感度。 </a:t>
            </a:r>
          </a:p>
          <a:p>
            <a:pPr eaLnBrk="1" hangingPunct="1"/>
            <a:r>
              <a:rPr lang="zh-TW" altLang="en-US" smtClean="0">
                <a:latin typeface="標楷體" pitchFamily="65" charset="-120"/>
              </a:rPr>
              <a:t>機動開會成為裕隆特有的文化。 </a:t>
            </a:r>
          </a:p>
        </p:txBody>
      </p:sp>
      <p:sp>
        <p:nvSpPr>
          <p:cNvPr id="215045" name="Text Box 4">
            <a:hlinkClick r:id="" action="ppaction://noaction"/>
          </p:cNvPr>
          <p:cNvSpPr txBox="1">
            <a:spLocks noChangeArrowheads="1"/>
          </p:cNvSpPr>
          <p:nvPr/>
        </p:nvSpPr>
        <p:spPr bwMode="auto">
          <a:xfrm>
            <a:off x="6858000" y="5867400"/>
            <a:ext cx="1784350" cy="304800"/>
          </a:xfrm>
          <a:prstGeom prst="rect">
            <a:avLst/>
          </a:prstGeom>
          <a:noFill/>
          <a:ln w="9525">
            <a:noFill/>
            <a:miter lim="800000"/>
            <a:headEnd/>
            <a:tailEnd/>
          </a:ln>
        </p:spPr>
        <p:txBody>
          <a:bodyPr wrap="none">
            <a:spAutoFit/>
          </a:bodyPr>
          <a:lstStyle/>
          <a:p>
            <a:pPr algn="ctr">
              <a:spcBef>
                <a:spcPct val="50000"/>
              </a:spcBef>
            </a:pPr>
            <a:r>
              <a:rPr lang="zh-TW" altLang="en-US" sz="1400" b="1">
                <a:solidFill>
                  <a:srgbClr val="FFFF00"/>
                </a:solidFill>
                <a:latin typeface="Times New Roman" pitchFamily="18" charset="0"/>
                <a:ea typeface="標楷體" pitchFamily="65" charset="-120"/>
                <a:hlinkClick r:id="" action="ppaction://noaction"/>
              </a:rPr>
              <a:t>裕隆改造的三大構面</a:t>
            </a:r>
            <a:endParaRPr lang="zh-TW" altLang="en-US" sz="1400" b="1">
              <a:solidFill>
                <a:srgbClr val="FFFF00"/>
              </a:solidFill>
              <a:latin typeface="Times New Roman" pitchFamily="18" charset="0"/>
              <a:ea typeface="標楷體" pitchFamily="65" charset="-12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087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087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087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873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891C2648-F655-4E7E-B843-0D7DFD5E6061}" type="slidenum">
              <a:rPr lang="en-US" altLang="zh-TW"/>
              <a:pPr>
                <a:defRPr/>
              </a:pPr>
              <a:t>17</a:t>
            </a:fld>
            <a:endParaRPr lang="en-US" altLang="zh-TW"/>
          </a:p>
        </p:txBody>
      </p:sp>
      <p:sp>
        <p:nvSpPr>
          <p:cNvPr id="1909762" name="Rectangle 2"/>
          <p:cNvSpPr>
            <a:spLocks noGrp="1" noChangeArrowheads="1"/>
          </p:cNvSpPr>
          <p:nvPr>
            <p:ph type="title"/>
          </p:nvPr>
        </p:nvSpPr>
        <p:spPr/>
        <p:txBody>
          <a:bodyPr/>
          <a:lstStyle/>
          <a:p>
            <a:pPr eaLnBrk="1" hangingPunct="1">
              <a:defRPr/>
            </a:pPr>
            <a:r>
              <a:rPr lang="zh-TW" altLang="en-US" smtClean="0">
                <a:solidFill>
                  <a:srgbClr val="FFFF00"/>
                </a:solidFill>
              </a:rPr>
              <a:t>嚴格品質控管</a:t>
            </a:r>
          </a:p>
        </p:txBody>
      </p:sp>
      <p:sp>
        <p:nvSpPr>
          <p:cNvPr id="1909763" name="Rectangle 3"/>
          <p:cNvSpPr>
            <a:spLocks noGrp="1" noChangeArrowheads="1"/>
          </p:cNvSpPr>
          <p:nvPr>
            <p:ph type="body" idx="1"/>
          </p:nvPr>
        </p:nvSpPr>
        <p:spPr>
          <a:xfrm>
            <a:off x="685800" y="1752600"/>
            <a:ext cx="7772400" cy="4114800"/>
          </a:xfrm>
        </p:spPr>
        <p:txBody>
          <a:bodyPr/>
          <a:lstStyle/>
          <a:p>
            <a:pPr eaLnBrk="1" hangingPunct="1"/>
            <a:r>
              <a:rPr lang="zh-TW" altLang="en-US" smtClean="0">
                <a:latin typeface="標楷體" pitchFamily="65" charset="-120"/>
              </a:rPr>
              <a:t>嚴格的品質要求，以擺脫銅鑼車的代名詞 。</a:t>
            </a:r>
          </a:p>
          <a:p>
            <a:pPr eaLnBrk="1" hangingPunct="1"/>
            <a:r>
              <a:rPr lang="zh-TW" altLang="en-US" smtClean="0">
                <a:latin typeface="標楷體" pitchFamily="65" charset="-120"/>
              </a:rPr>
              <a:t>嚴凱泰與主管不斷測試車子的性能，將每一環節的缺點一一例出，逐條改善之。 </a:t>
            </a:r>
          </a:p>
          <a:p>
            <a:pPr eaLnBrk="1" hangingPunct="1"/>
            <a:r>
              <a:rPr lang="zh-TW" altLang="en-US" smtClean="0">
                <a:latin typeface="標楷體" pitchFamily="65" charset="-120"/>
              </a:rPr>
              <a:t>與協力廠保持良好的互動，不斷要求零組件的性能提升。 </a:t>
            </a:r>
          </a:p>
        </p:txBody>
      </p:sp>
      <p:sp>
        <p:nvSpPr>
          <p:cNvPr id="216069" name="Text Box 4">
            <a:hlinkClick r:id="" action="ppaction://noaction"/>
          </p:cNvPr>
          <p:cNvSpPr txBox="1">
            <a:spLocks noChangeArrowheads="1"/>
          </p:cNvSpPr>
          <p:nvPr/>
        </p:nvSpPr>
        <p:spPr bwMode="auto">
          <a:xfrm>
            <a:off x="6858000" y="5867400"/>
            <a:ext cx="1784350" cy="304800"/>
          </a:xfrm>
          <a:prstGeom prst="rect">
            <a:avLst/>
          </a:prstGeom>
          <a:noFill/>
          <a:ln w="9525">
            <a:noFill/>
            <a:miter lim="800000"/>
            <a:headEnd/>
            <a:tailEnd/>
          </a:ln>
        </p:spPr>
        <p:txBody>
          <a:bodyPr wrap="none">
            <a:spAutoFit/>
          </a:bodyPr>
          <a:lstStyle/>
          <a:p>
            <a:pPr algn="ctr">
              <a:spcBef>
                <a:spcPct val="50000"/>
              </a:spcBef>
            </a:pPr>
            <a:r>
              <a:rPr lang="zh-TW" altLang="en-US" sz="1400" b="1">
                <a:solidFill>
                  <a:srgbClr val="FFFF00"/>
                </a:solidFill>
                <a:latin typeface="Times New Roman" pitchFamily="18" charset="0"/>
                <a:ea typeface="標楷體" pitchFamily="65" charset="-120"/>
                <a:hlinkClick r:id="" action="ppaction://noaction"/>
              </a:rPr>
              <a:t>裕隆改造的三大構面</a:t>
            </a:r>
            <a:endParaRPr lang="zh-TW" altLang="en-US" sz="1400" b="1">
              <a:solidFill>
                <a:srgbClr val="FFFF00"/>
              </a:solidFill>
              <a:latin typeface="Times New Roman" pitchFamily="18" charset="0"/>
              <a:ea typeface="標楷體" pitchFamily="65" charset="-12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09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097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097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241FDD84-F515-4ABF-B06E-9EFEFB7B4993}" type="slidenum">
              <a:rPr lang="en-US" altLang="zh-TW"/>
              <a:pPr>
                <a:defRPr/>
              </a:pPr>
              <a:t>18</a:t>
            </a:fld>
            <a:endParaRPr lang="en-US" altLang="zh-TW"/>
          </a:p>
        </p:txBody>
      </p:sp>
      <p:sp>
        <p:nvSpPr>
          <p:cNvPr id="1910786" name="Rectangle 2"/>
          <p:cNvSpPr>
            <a:spLocks noGrp="1" noChangeArrowheads="1"/>
          </p:cNvSpPr>
          <p:nvPr>
            <p:ph type="title"/>
          </p:nvPr>
        </p:nvSpPr>
        <p:spPr>
          <a:xfrm>
            <a:off x="476250" y="266700"/>
            <a:ext cx="8229600" cy="609600"/>
          </a:xfrm>
        </p:spPr>
        <p:txBody>
          <a:bodyPr/>
          <a:lstStyle/>
          <a:p>
            <a:pPr eaLnBrk="1" hangingPunct="1">
              <a:defRPr/>
            </a:pPr>
            <a:r>
              <a:rPr lang="zh-TW" altLang="en-US" smtClean="0">
                <a:solidFill>
                  <a:srgbClr val="FFFF00"/>
                </a:solidFill>
              </a:rPr>
              <a:t>接觸式領導</a:t>
            </a:r>
          </a:p>
        </p:txBody>
      </p:sp>
      <p:sp>
        <p:nvSpPr>
          <p:cNvPr id="1910787" name="Rectangle 3"/>
          <p:cNvSpPr>
            <a:spLocks noGrp="1" noChangeArrowheads="1"/>
          </p:cNvSpPr>
          <p:nvPr>
            <p:ph type="body" idx="1"/>
          </p:nvPr>
        </p:nvSpPr>
        <p:spPr>
          <a:xfrm>
            <a:off x="685800" y="1752600"/>
            <a:ext cx="8153400" cy="4114800"/>
          </a:xfrm>
        </p:spPr>
        <p:txBody>
          <a:bodyPr/>
          <a:lstStyle/>
          <a:p>
            <a:pPr eaLnBrk="1" hangingPunct="1">
              <a:lnSpc>
                <a:spcPct val="90000"/>
              </a:lnSpc>
            </a:pPr>
            <a:r>
              <a:rPr lang="zh-TW" altLang="en-US" smtClean="0">
                <a:latin typeface="標楷體" pitchFamily="65" charset="-120"/>
              </a:rPr>
              <a:t>裕隆背後的決策與運作方式，可以說是發揮了「接觸式領導」的極致。 </a:t>
            </a:r>
          </a:p>
          <a:p>
            <a:pPr eaLnBrk="1" hangingPunct="1">
              <a:lnSpc>
                <a:spcPct val="90000"/>
              </a:lnSpc>
            </a:pPr>
            <a:r>
              <a:rPr lang="zh-TW" altLang="en-US" smtClean="0">
                <a:latin typeface="標楷體" pitchFamily="65" charset="-120"/>
              </a:rPr>
              <a:t>接觸式領導的幾個特色是 ：</a:t>
            </a:r>
          </a:p>
          <a:p>
            <a:pPr lvl="1" eaLnBrk="1" hangingPunct="1">
              <a:lnSpc>
                <a:spcPct val="90000"/>
              </a:lnSpc>
            </a:pPr>
            <a:r>
              <a:rPr lang="zh-TW" altLang="en-US" smtClean="0">
                <a:latin typeface="標楷體" pitchFamily="65" charset="-120"/>
              </a:rPr>
              <a:t>與顧客及員工熱情的接觸 </a:t>
            </a:r>
            <a:r>
              <a:rPr lang="zh-TW" altLang="en-US" smtClean="0">
                <a:latin typeface="Arial Narrow" pitchFamily="34" charset="0"/>
              </a:rPr>
              <a:t>。</a:t>
            </a:r>
            <a:endParaRPr lang="zh-TW" altLang="en-US" smtClean="0">
              <a:latin typeface="標楷體" pitchFamily="65" charset="-120"/>
            </a:endParaRPr>
          </a:p>
          <a:p>
            <a:pPr lvl="1" eaLnBrk="1" hangingPunct="1">
              <a:lnSpc>
                <a:spcPct val="90000"/>
              </a:lnSpc>
            </a:pPr>
            <a:r>
              <a:rPr lang="zh-TW" altLang="en-US" smtClean="0">
                <a:latin typeface="標楷體" pitchFamily="65" charset="-120"/>
              </a:rPr>
              <a:t>提出清楚且具體的工作目標意義 </a:t>
            </a:r>
            <a:r>
              <a:rPr lang="zh-TW" altLang="en-US" smtClean="0">
                <a:latin typeface="Arial Narrow" pitchFamily="34" charset="0"/>
              </a:rPr>
              <a:t>。</a:t>
            </a:r>
            <a:endParaRPr lang="zh-TW" altLang="en-US" smtClean="0">
              <a:latin typeface="標楷體" pitchFamily="65" charset="-120"/>
            </a:endParaRPr>
          </a:p>
          <a:p>
            <a:pPr lvl="1" eaLnBrk="1" hangingPunct="1">
              <a:lnSpc>
                <a:spcPct val="90000"/>
              </a:lnSpc>
            </a:pPr>
            <a:r>
              <a:rPr lang="zh-TW" altLang="en-US" smtClean="0">
                <a:latin typeface="標楷體" pitchFamily="65" charset="-120"/>
              </a:rPr>
              <a:t>以挑戰和支持方式動員人力，幫助員工進步，並實行充分授權 </a:t>
            </a:r>
            <a:r>
              <a:rPr lang="zh-TW" altLang="en-US" smtClean="0">
                <a:latin typeface="Arial Narrow" pitchFamily="34" charset="0"/>
              </a:rPr>
              <a:t>。</a:t>
            </a:r>
            <a:endParaRPr lang="zh-TW" altLang="en-US" smtClean="0">
              <a:latin typeface="標楷體" pitchFamily="65" charset="-120"/>
            </a:endParaRPr>
          </a:p>
          <a:p>
            <a:pPr lvl="1" eaLnBrk="1" hangingPunct="1">
              <a:lnSpc>
                <a:spcPct val="90000"/>
              </a:lnSpc>
            </a:pPr>
            <a:r>
              <a:rPr lang="zh-TW" altLang="en-US" smtClean="0">
                <a:latin typeface="標楷體" pitchFamily="65" charset="-120"/>
              </a:rPr>
              <a:t>有激勵和培養他人成為領導者的氣度 </a:t>
            </a:r>
            <a:r>
              <a:rPr lang="zh-TW" altLang="en-US" smtClean="0">
                <a:latin typeface="Arial Narrow" pitchFamily="34" charset="0"/>
              </a:rPr>
              <a:t>。</a:t>
            </a:r>
          </a:p>
        </p:txBody>
      </p:sp>
      <p:sp>
        <p:nvSpPr>
          <p:cNvPr id="217093" name="Text Box 4">
            <a:hlinkClick r:id="" action="ppaction://noaction"/>
          </p:cNvPr>
          <p:cNvSpPr txBox="1">
            <a:spLocks noChangeArrowheads="1"/>
          </p:cNvSpPr>
          <p:nvPr/>
        </p:nvSpPr>
        <p:spPr bwMode="auto">
          <a:xfrm>
            <a:off x="6858000" y="5867400"/>
            <a:ext cx="1784350" cy="304800"/>
          </a:xfrm>
          <a:prstGeom prst="rect">
            <a:avLst/>
          </a:prstGeom>
          <a:noFill/>
          <a:ln w="9525">
            <a:noFill/>
            <a:miter lim="800000"/>
            <a:headEnd/>
            <a:tailEnd/>
          </a:ln>
        </p:spPr>
        <p:txBody>
          <a:bodyPr wrap="none">
            <a:spAutoFit/>
          </a:bodyPr>
          <a:lstStyle/>
          <a:p>
            <a:pPr algn="ctr">
              <a:spcBef>
                <a:spcPct val="50000"/>
              </a:spcBef>
            </a:pPr>
            <a:r>
              <a:rPr lang="zh-TW" altLang="en-US" sz="1400" b="1">
                <a:solidFill>
                  <a:srgbClr val="FFFF00"/>
                </a:solidFill>
                <a:latin typeface="Times New Roman" pitchFamily="18" charset="0"/>
                <a:ea typeface="標楷體" pitchFamily="65" charset="-120"/>
                <a:hlinkClick r:id="" action="ppaction://noaction"/>
              </a:rPr>
              <a:t>裕隆改造的三大構面</a:t>
            </a:r>
            <a:endParaRPr lang="zh-TW" altLang="en-US" sz="1400" b="1">
              <a:solidFill>
                <a:srgbClr val="FFFF00"/>
              </a:solidFill>
              <a:latin typeface="Times New Roman" pitchFamily="18" charset="0"/>
              <a:ea typeface="標楷體" pitchFamily="65" charset="-12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107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1078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91078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91078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91078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9107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078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B544439F-0F09-4A7C-8448-4EFE3CF10963}" type="slidenum">
              <a:rPr lang="en-US" altLang="zh-TW"/>
              <a:pPr>
                <a:defRPr/>
              </a:pPr>
              <a:t>19</a:t>
            </a:fld>
            <a:endParaRPr lang="en-US" altLang="zh-TW"/>
          </a:p>
        </p:txBody>
      </p:sp>
      <p:sp>
        <p:nvSpPr>
          <p:cNvPr id="1911810" name="Rectangle 2"/>
          <p:cNvSpPr>
            <a:spLocks noGrp="1" noChangeArrowheads="1"/>
          </p:cNvSpPr>
          <p:nvPr>
            <p:ph type="title"/>
          </p:nvPr>
        </p:nvSpPr>
        <p:spPr>
          <a:xfrm>
            <a:off x="476250" y="266700"/>
            <a:ext cx="8229600" cy="609600"/>
          </a:xfrm>
        </p:spPr>
        <p:txBody>
          <a:bodyPr/>
          <a:lstStyle/>
          <a:p>
            <a:pPr eaLnBrk="1" hangingPunct="1">
              <a:defRPr/>
            </a:pPr>
            <a:r>
              <a:rPr lang="zh-TW" altLang="en-US" smtClean="0">
                <a:solidFill>
                  <a:srgbClr val="FFFF00"/>
                </a:solidFill>
              </a:rPr>
              <a:t>充份授權</a:t>
            </a:r>
          </a:p>
        </p:txBody>
      </p:sp>
      <p:sp>
        <p:nvSpPr>
          <p:cNvPr id="1911811" name="Rectangle 3"/>
          <p:cNvSpPr>
            <a:spLocks noGrp="1" noChangeArrowheads="1"/>
          </p:cNvSpPr>
          <p:nvPr>
            <p:ph type="body" idx="1"/>
          </p:nvPr>
        </p:nvSpPr>
        <p:spPr>
          <a:xfrm>
            <a:off x="685800" y="1752600"/>
            <a:ext cx="7772400" cy="4114800"/>
          </a:xfrm>
        </p:spPr>
        <p:txBody>
          <a:bodyPr/>
          <a:lstStyle/>
          <a:p>
            <a:pPr eaLnBrk="1" hangingPunct="1">
              <a:lnSpc>
                <a:spcPct val="90000"/>
              </a:lnSpc>
            </a:pPr>
            <a:r>
              <a:rPr lang="zh-TW" altLang="en-US" smtClean="0">
                <a:latin typeface="標楷體" pitchFamily="65" charset="-120"/>
              </a:rPr>
              <a:t>董事長吳舜文不懂汽車，故主張“唯人是用，適當授權”。 </a:t>
            </a:r>
          </a:p>
          <a:p>
            <a:pPr eaLnBrk="1" hangingPunct="1">
              <a:lnSpc>
                <a:spcPct val="90000"/>
              </a:lnSpc>
            </a:pPr>
            <a:r>
              <a:rPr lang="zh-TW" altLang="en-US" smtClean="0">
                <a:latin typeface="標楷體" pitchFamily="65" charset="-120"/>
              </a:rPr>
              <a:t>嚴凱泰的領導風格就是「給目標、看結果、不在乎細節。結果不好，給你機會，再不好，就走路。」 </a:t>
            </a:r>
          </a:p>
          <a:p>
            <a:pPr eaLnBrk="1" hangingPunct="1">
              <a:lnSpc>
                <a:spcPct val="90000"/>
              </a:lnSpc>
            </a:pPr>
            <a:r>
              <a:rPr lang="zh-TW" altLang="en-US" smtClean="0">
                <a:latin typeface="標楷體" pitchFamily="65" charset="-120"/>
              </a:rPr>
              <a:t>嚴凱泰對人易流露感情，是凝聚裕隆核心幹部的黏膠，打破一般科層組織的窠臼 。</a:t>
            </a:r>
          </a:p>
        </p:txBody>
      </p:sp>
      <p:sp>
        <p:nvSpPr>
          <p:cNvPr id="218117" name="Text Box 4">
            <a:hlinkClick r:id="" action="ppaction://noaction"/>
          </p:cNvPr>
          <p:cNvSpPr txBox="1">
            <a:spLocks noChangeArrowheads="1"/>
          </p:cNvSpPr>
          <p:nvPr/>
        </p:nvSpPr>
        <p:spPr bwMode="auto">
          <a:xfrm>
            <a:off x="6858000" y="5867400"/>
            <a:ext cx="1784350" cy="304800"/>
          </a:xfrm>
          <a:prstGeom prst="rect">
            <a:avLst/>
          </a:prstGeom>
          <a:noFill/>
          <a:ln w="9525">
            <a:noFill/>
            <a:miter lim="800000"/>
            <a:headEnd/>
            <a:tailEnd/>
          </a:ln>
        </p:spPr>
        <p:txBody>
          <a:bodyPr wrap="none">
            <a:spAutoFit/>
          </a:bodyPr>
          <a:lstStyle/>
          <a:p>
            <a:pPr algn="ctr">
              <a:spcBef>
                <a:spcPct val="50000"/>
              </a:spcBef>
            </a:pPr>
            <a:r>
              <a:rPr lang="zh-TW" altLang="en-US" sz="1400" b="1">
                <a:solidFill>
                  <a:srgbClr val="FFFF00"/>
                </a:solidFill>
                <a:latin typeface="Times New Roman" pitchFamily="18" charset="0"/>
                <a:ea typeface="標楷體" pitchFamily="65" charset="-120"/>
                <a:hlinkClick r:id="" action="ppaction://noaction"/>
              </a:rPr>
              <a:t>裕隆改造的三大構面</a:t>
            </a:r>
            <a:endParaRPr lang="zh-TW" altLang="en-US" sz="1400" b="1">
              <a:solidFill>
                <a:srgbClr val="FFFF00"/>
              </a:solidFill>
              <a:latin typeface="Times New Roman" pitchFamily="18" charset="0"/>
              <a:ea typeface="標楷體" pitchFamily="65" charset="-12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118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118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118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181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裕隆汽車</a:t>
            </a:r>
            <a:r>
              <a:rPr lang="en-US" altLang="zh-TW" dirty="0" smtClean="0"/>
              <a:t>4</a:t>
            </a:r>
            <a:r>
              <a:rPr lang="zh-TW" altLang="en-US" dirty="0" smtClean="0"/>
              <a:t>次企業再造</a:t>
            </a:r>
            <a:endParaRPr lang="zh-TW" altLang="en-US" dirty="0"/>
          </a:p>
        </p:txBody>
      </p:sp>
      <p:sp>
        <p:nvSpPr>
          <p:cNvPr id="3" name="內容版面配置區 2"/>
          <p:cNvSpPr>
            <a:spLocks noGrp="1"/>
          </p:cNvSpPr>
          <p:nvPr>
            <p:ph idx="1"/>
          </p:nvPr>
        </p:nvSpPr>
        <p:spPr/>
        <p:txBody>
          <a:bodyPr/>
          <a:lstStyle/>
          <a:p>
            <a:r>
              <a:rPr lang="zh-TW" altLang="en-US" sz="2500" b="1" dirty="0" smtClean="0"/>
              <a:t>裕隆汽車在成立</a:t>
            </a:r>
            <a:r>
              <a:rPr lang="en-US" altLang="zh-TW" sz="2500" b="1" dirty="0" smtClean="0"/>
              <a:t>50</a:t>
            </a:r>
            <a:r>
              <a:rPr lang="zh-TW" altLang="en-US" sz="2500" b="1" dirty="0" smtClean="0"/>
              <a:t>多年的歷史中，歷經</a:t>
            </a:r>
            <a:r>
              <a:rPr lang="en-US" altLang="zh-TW" sz="2500" b="1" dirty="0" smtClean="0"/>
              <a:t>4</a:t>
            </a:r>
            <a:r>
              <a:rPr lang="zh-TW" altLang="en-US" sz="2500" b="1" dirty="0" smtClean="0"/>
              <a:t>次企業再造，為因應競爭激烈的汽車市場，更轉型為製造服務業，凸顯優勢。</a:t>
            </a:r>
            <a:endParaRPr lang="en-US" altLang="zh-TW" sz="2500" b="1" dirty="0" smtClean="0"/>
          </a:p>
          <a:p>
            <a:r>
              <a:rPr lang="zh-TW" altLang="en-US" sz="2500" b="1" dirty="0" smtClean="0"/>
              <a:t>裕隆持續轉型的過程，正是一部學習成長史。</a:t>
            </a:r>
            <a:endParaRPr lang="en-US" altLang="zh-TW" sz="2500" b="1" dirty="0" smtClean="0"/>
          </a:p>
          <a:p>
            <a:r>
              <a:rPr lang="zh-TW" altLang="en-US" sz="2500" b="1" dirty="0" smtClean="0">
                <a:solidFill>
                  <a:srgbClr val="FFFF00"/>
                </a:solidFill>
              </a:rPr>
              <a:t>企業變革的成功關鍵在於是否能學習並創新</a:t>
            </a:r>
            <a:r>
              <a:rPr lang="zh-TW" altLang="en-US" sz="2500" b="1" dirty="0" smtClean="0"/>
              <a:t>，在每個階段的變革轉型啟動之際，內部必須先透過尋找外部標竿學習，並將內部過去累積的成功經驗轉化為變革的動能，唯有透過企業</a:t>
            </a:r>
            <a:r>
              <a:rPr lang="zh-TW" altLang="en-US" sz="2500" b="1" dirty="0" smtClean="0">
                <a:solidFill>
                  <a:srgbClr val="FFFF00"/>
                </a:solidFill>
              </a:rPr>
              <a:t>領導者帶領整個團隊進行學習</a:t>
            </a:r>
            <a:r>
              <a:rPr lang="zh-TW" altLang="en-US" sz="2500" b="1" dirty="0" smtClean="0"/>
              <a:t>，並持續給予團隊成員刺激，才能強化學習動機，達成最大學習效果。加上</a:t>
            </a:r>
            <a:r>
              <a:rPr lang="zh-TW" altLang="en-US" sz="2500" b="1" dirty="0" smtClean="0">
                <a:solidFill>
                  <a:srgbClr val="FFFF00"/>
                </a:solidFill>
              </a:rPr>
              <a:t>高階主管以身作則，建立「學習」風氣</a:t>
            </a:r>
            <a:r>
              <a:rPr lang="zh-TW" altLang="en-US" sz="2500" b="1" dirty="0" smtClean="0"/>
              <a:t>，透過學習新知，落實企業精神，在競爭激烈的環境中創造新價值。</a:t>
            </a:r>
            <a:endParaRPr lang="zh-TW" altLang="en-US" sz="2500" dirty="0"/>
          </a:p>
        </p:txBody>
      </p:sp>
      <p:sp>
        <p:nvSpPr>
          <p:cNvPr id="4" name="投影片編號版面配置區 3"/>
          <p:cNvSpPr>
            <a:spLocks noGrp="1"/>
          </p:cNvSpPr>
          <p:nvPr>
            <p:ph type="sldNum" sz="quarter" idx="12"/>
          </p:nvPr>
        </p:nvSpPr>
        <p:spPr/>
        <p:txBody>
          <a:bodyPr/>
          <a:lstStyle/>
          <a:p>
            <a:pPr>
              <a:defRPr/>
            </a:pPr>
            <a:fld id="{389185E2-8E2D-4C48-A227-59C2DD667C53}" type="slidenum">
              <a:rPr lang="en-US" altLang="zh-TW" smtClean="0"/>
              <a:pPr>
                <a:defRPr/>
              </a:pPr>
              <a:t>2</a:t>
            </a:fld>
            <a:endParaRPr lang="en-US" altLang="zh-TW"/>
          </a:p>
        </p:txBody>
      </p:sp>
      <p:sp>
        <p:nvSpPr>
          <p:cNvPr id="5" name="文字方塊 4"/>
          <p:cNvSpPr txBox="1"/>
          <p:nvPr/>
        </p:nvSpPr>
        <p:spPr>
          <a:xfrm>
            <a:off x="1907704" y="6021288"/>
            <a:ext cx="6833922" cy="369332"/>
          </a:xfrm>
          <a:prstGeom prst="rect">
            <a:avLst/>
          </a:prstGeom>
          <a:noFill/>
        </p:spPr>
        <p:txBody>
          <a:bodyPr wrap="none" rtlCol="0">
            <a:spAutoFit/>
          </a:bodyPr>
          <a:lstStyle/>
          <a:p>
            <a:r>
              <a:rPr lang="en-US" altLang="zh-TW" dirty="0" smtClean="0">
                <a:hlinkClick r:id="rId2"/>
              </a:rPr>
              <a:t>http://college.itri.org.tw/HCMarticle.aspx?id=261&amp;cid=1&amp;type=artl</a:t>
            </a:r>
            <a:endParaRPr lang="zh-TW"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CE3FD39D-2A96-4067-B3EE-61E2E2A61259}" type="slidenum">
              <a:rPr lang="en-US" altLang="zh-TW"/>
              <a:pPr>
                <a:defRPr/>
              </a:pPr>
              <a:t>20</a:t>
            </a:fld>
            <a:endParaRPr lang="en-US" altLang="zh-TW"/>
          </a:p>
        </p:txBody>
      </p:sp>
      <p:sp>
        <p:nvSpPr>
          <p:cNvPr id="1912834" name="Rectangle 2"/>
          <p:cNvSpPr>
            <a:spLocks noGrp="1" noChangeArrowheads="1"/>
          </p:cNvSpPr>
          <p:nvPr>
            <p:ph type="title"/>
          </p:nvPr>
        </p:nvSpPr>
        <p:spPr>
          <a:xfrm>
            <a:off x="476250" y="266700"/>
            <a:ext cx="8229600" cy="609600"/>
          </a:xfrm>
        </p:spPr>
        <p:txBody>
          <a:bodyPr/>
          <a:lstStyle/>
          <a:p>
            <a:pPr eaLnBrk="1" hangingPunct="1">
              <a:defRPr/>
            </a:pPr>
            <a:r>
              <a:rPr lang="zh-TW" altLang="en-US" smtClean="0">
                <a:solidFill>
                  <a:srgbClr val="FFFF00"/>
                </a:solidFill>
              </a:rPr>
              <a:t>生產銷售流程自動化</a:t>
            </a:r>
          </a:p>
        </p:txBody>
      </p:sp>
      <p:sp>
        <p:nvSpPr>
          <p:cNvPr id="1912835" name="Rectangle 3"/>
          <p:cNvSpPr>
            <a:spLocks noGrp="1" noChangeArrowheads="1"/>
          </p:cNvSpPr>
          <p:nvPr>
            <p:ph type="body" idx="1"/>
          </p:nvPr>
        </p:nvSpPr>
        <p:spPr/>
        <p:txBody>
          <a:bodyPr/>
          <a:lstStyle/>
          <a:p>
            <a:pPr eaLnBrk="1" hangingPunct="1"/>
            <a:r>
              <a:rPr lang="zh-TW" altLang="en-US" smtClean="0">
                <a:latin typeface="標楷體" pitchFamily="65" charset="-120"/>
              </a:rPr>
              <a:t>目標：提升效能及降低成本</a:t>
            </a:r>
            <a:r>
              <a:rPr lang="zh-TW" altLang="en-US" smtClean="0">
                <a:latin typeface="Arial Narrow" pitchFamily="34" charset="0"/>
              </a:rPr>
              <a:t>。</a:t>
            </a:r>
            <a:endParaRPr lang="zh-TW" altLang="en-US" smtClean="0">
              <a:latin typeface="標楷體" pitchFamily="65" charset="-120"/>
            </a:endParaRPr>
          </a:p>
          <a:p>
            <a:pPr eaLnBrk="1" hangingPunct="1"/>
            <a:r>
              <a:rPr lang="zh-TW" altLang="en-US" smtClean="0">
                <a:latin typeface="標楷體" pitchFamily="65" charset="-120"/>
              </a:rPr>
              <a:t>陸續引進的五套電腦系統就可以使每年的存貨成本減少</a:t>
            </a:r>
            <a:r>
              <a:rPr lang="en-US" altLang="zh-TW" smtClean="0">
                <a:latin typeface="標楷體" pitchFamily="65" charset="-120"/>
              </a:rPr>
              <a:t>1</a:t>
            </a:r>
            <a:r>
              <a:rPr lang="zh-TW" altLang="en-US" smtClean="0">
                <a:latin typeface="標楷體" pitchFamily="65" charset="-120"/>
              </a:rPr>
              <a:t>億以上 。</a:t>
            </a:r>
          </a:p>
          <a:p>
            <a:pPr eaLnBrk="1" hangingPunct="1"/>
            <a:r>
              <a:rPr lang="zh-TW" altLang="en-US" smtClean="0">
                <a:latin typeface="標楷體" pitchFamily="65" charset="-120"/>
              </a:rPr>
              <a:t>五套電腦系統等於是整合了從向廠商訂貨到工廠生產再到經銷售銷售整個生產銷售成本的控管 </a:t>
            </a:r>
            <a:r>
              <a:rPr lang="zh-TW" altLang="en-US" smtClean="0">
                <a:latin typeface="Arial Narrow" pitchFamily="34" charset="0"/>
              </a:rPr>
              <a:t>。</a:t>
            </a:r>
          </a:p>
        </p:txBody>
      </p:sp>
      <p:sp>
        <p:nvSpPr>
          <p:cNvPr id="219141" name="Text Box 4">
            <a:hlinkClick r:id="" action="ppaction://noaction"/>
          </p:cNvPr>
          <p:cNvSpPr txBox="1">
            <a:spLocks noChangeArrowheads="1"/>
          </p:cNvSpPr>
          <p:nvPr/>
        </p:nvSpPr>
        <p:spPr bwMode="auto">
          <a:xfrm>
            <a:off x="6858000" y="5867400"/>
            <a:ext cx="1784350" cy="304800"/>
          </a:xfrm>
          <a:prstGeom prst="rect">
            <a:avLst/>
          </a:prstGeom>
          <a:noFill/>
          <a:ln w="9525">
            <a:noFill/>
            <a:miter lim="800000"/>
            <a:headEnd/>
            <a:tailEnd/>
          </a:ln>
        </p:spPr>
        <p:txBody>
          <a:bodyPr wrap="none">
            <a:spAutoFit/>
          </a:bodyPr>
          <a:lstStyle/>
          <a:p>
            <a:pPr algn="ctr">
              <a:spcBef>
                <a:spcPct val="50000"/>
              </a:spcBef>
            </a:pPr>
            <a:r>
              <a:rPr lang="zh-TW" altLang="en-US" sz="1400" b="1">
                <a:solidFill>
                  <a:srgbClr val="FFFF00"/>
                </a:solidFill>
                <a:latin typeface="Times New Roman" pitchFamily="18" charset="0"/>
                <a:ea typeface="標楷體" pitchFamily="65" charset="-120"/>
                <a:hlinkClick r:id="" action="ppaction://noaction"/>
              </a:rPr>
              <a:t>裕隆改造的三大構面</a:t>
            </a:r>
            <a:endParaRPr lang="zh-TW" altLang="en-US" sz="1400" b="1">
              <a:solidFill>
                <a:srgbClr val="FFFF00"/>
              </a:solidFill>
              <a:latin typeface="Times New Roman" pitchFamily="18" charset="0"/>
              <a:ea typeface="標楷體" pitchFamily="65" charset="-12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128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128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128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283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8B4551EC-D4C7-4C03-9C07-C5E5F44B1240}" type="slidenum">
              <a:rPr lang="en-US" altLang="zh-TW"/>
              <a:pPr>
                <a:defRPr/>
              </a:pPr>
              <a:t>21</a:t>
            </a:fld>
            <a:endParaRPr lang="en-US" altLang="zh-TW"/>
          </a:p>
        </p:txBody>
      </p:sp>
      <p:sp>
        <p:nvSpPr>
          <p:cNvPr id="1913858" name="Rectangle 2"/>
          <p:cNvSpPr>
            <a:spLocks noGrp="1" noChangeArrowheads="1"/>
          </p:cNvSpPr>
          <p:nvPr>
            <p:ph type="title"/>
          </p:nvPr>
        </p:nvSpPr>
        <p:spPr>
          <a:xfrm>
            <a:off x="476250" y="266700"/>
            <a:ext cx="8229600" cy="609600"/>
          </a:xfrm>
        </p:spPr>
        <p:txBody>
          <a:bodyPr/>
          <a:lstStyle/>
          <a:p>
            <a:pPr eaLnBrk="1" hangingPunct="1">
              <a:defRPr/>
            </a:pPr>
            <a:r>
              <a:rPr lang="zh-TW" altLang="en-US" smtClean="0">
                <a:solidFill>
                  <a:srgbClr val="FFFF00"/>
                </a:solidFill>
              </a:rPr>
              <a:t>供應鍊與價值鍊整合</a:t>
            </a:r>
          </a:p>
        </p:txBody>
      </p:sp>
      <p:sp>
        <p:nvSpPr>
          <p:cNvPr id="1913859" name="Rectangle 3"/>
          <p:cNvSpPr>
            <a:spLocks noGrp="1" noChangeArrowheads="1"/>
          </p:cNvSpPr>
          <p:nvPr>
            <p:ph type="body" idx="1"/>
          </p:nvPr>
        </p:nvSpPr>
        <p:spPr/>
        <p:txBody>
          <a:bodyPr/>
          <a:lstStyle/>
          <a:p>
            <a:pPr eaLnBrk="1" hangingPunct="1"/>
            <a:r>
              <a:rPr lang="zh-TW" altLang="en-US" smtClean="0">
                <a:latin typeface="Arial Narrow" pitchFamily="34" charset="0"/>
              </a:rPr>
              <a:t>目的：與經銷商建立長期而穩定的關係，進而共同創造更多獲利機會 。</a:t>
            </a:r>
          </a:p>
          <a:p>
            <a:pPr eaLnBrk="1" hangingPunct="1"/>
            <a:r>
              <a:rPr lang="zh-TW" altLang="en-US" smtClean="0">
                <a:latin typeface="Arial Narrow" pitchFamily="34" charset="0"/>
              </a:rPr>
              <a:t>與上游協力廠建構</a:t>
            </a:r>
            <a:r>
              <a:rPr lang="en-US" altLang="zh-TW" smtClean="0">
                <a:latin typeface="Arial Narrow" pitchFamily="34" charset="0"/>
              </a:rPr>
              <a:t>B2B</a:t>
            </a:r>
            <a:r>
              <a:rPr lang="zh-TW" altLang="en-US" smtClean="0">
                <a:latin typeface="Arial Narrow" pitchFamily="34" charset="0"/>
              </a:rPr>
              <a:t>供應鏈管理 。</a:t>
            </a:r>
          </a:p>
          <a:p>
            <a:pPr eaLnBrk="1" hangingPunct="1"/>
            <a:r>
              <a:rPr lang="zh-TW" altLang="en-US" smtClean="0">
                <a:latin typeface="Arial Narrow" pitchFamily="34" charset="0"/>
              </a:rPr>
              <a:t>與下游客戶、經銷商等也相繼完成</a:t>
            </a:r>
            <a:r>
              <a:rPr lang="en-US" altLang="zh-TW" smtClean="0">
                <a:latin typeface="Arial Narrow" pitchFamily="34" charset="0"/>
              </a:rPr>
              <a:t>B2B</a:t>
            </a:r>
            <a:r>
              <a:rPr lang="zh-TW" altLang="en-US" smtClean="0">
                <a:latin typeface="Arial Narrow" pitchFamily="34" charset="0"/>
              </a:rPr>
              <a:t>、</a:t>
            </a:r>
            <a:r>
              <a:rPr lang="en-US" altLang="zh-TW" smtClean="0">
                <a:latin typeface="Arial Narrow" pitchFamily="34" charset="0"/>
              </a:rPr>
              <a:t>B2C</a:t>
            </a:r>
            <a:r>
              <a:rPr lang="zh-TW" altLang="en-US" smtClean="0">
                <a:latin typeface="Arial Narrow" pitchFamily="34" charset="0"/>
              </a:rPr>
              <a:t>系統 。</a:t>
            </a:r>
          </a:p>
        </p:txBody>
      </p:sp>
      <p:sp>
        <p:nvSpPr>
          <p:cNvPr id="220165" name="Text Box 4">
            <a:hlinkClick r:id="" action="ppaction://noaction"/>
          </p:cNvPr>
          <p:cNvSpPr txBox="1">
            <a:spLocks noChangeArrowheads="1"/>
          </p:cNvSpPr>
          <p:nvPr/>
        </p:nvSpPr>
        <p:spPr bwMode="auto">
          <a:xfrm>
            <a:off x="6858000" y="5867400"/>
            <a:ext cx="1784350" cy="304800"/>
          </a:xfrm>
          <a:prstGeom prst="rect">
            <a:avLst/>
          </a:prstGeom>
          <a:noFill/>
          <a:ln w="9525">
            <a:noFill/>
            <a:miter lim="800000"/>
            <a:headEnd/>
            <a:tailEnd/>
          </a:ln>
        </p:spPr>
        <p:txBody>
          <a:bodyPr wrap="none">
            <a:spAutoFit/>
          </a:bodyPr>
          <a:lstStyle/>
          <a:p>
            <a:pPr algn="ctr">
              <a:spcBef>
                <a:spcPct val="50000"/>
              </a:spcBef>
            </a:pPr>
            <a:r>
              <a:rPr lang="zh-TW" altLang="en-US" sz="1400" b="1">
                <a:solidFill>
                  <a:srgbClr val="FFFF00"/>
                </a:solidFill>
                <a:latin typeface="Times New Roman" pitchFamily="18" charset="0"/>
                <a:ea typeface="標楷體" pitchFamily="65" charset="-120"/>
                <a:hlinkClick r:id="" action="ppaction://noaction"/>
              </a:rPr>
              <a:t>裕隆改造的三大構面</a:t>
            </a:r>
            <a:endParaRPr lang="zh-TW" altLang="en-US" sz="1400" b="1">
              <a:solidFill>
                <a:srgbClr val="FFFF00"/>
              </a:solidFill>
              <a:latin typeface="Times New Roman" pitchFamily="18" charset="0"/>
              <a:ea typeface="標楷體" pitchFamily="65" charset="-12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13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13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138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385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5A2CB393-6236-4AE4-843E-F47C4659AD3F}" type="slidenum">
              <a:rPr lang="en-US" altLang="zh-TW"/>
              <a:pPr>
                <a:defRPr/>
              </a:pPr>
              <a:t>22</a:t>
            </a:fld>
            <a:endParaRPr lang="en-US" altLang="zh-TW"/>
          </a:p>
        </p:txBody>
      </p:sp>
      <p:sp>
        <p:nvSpPr>
          <p:cNvPr id="1914882" name="Rectangle 2"/>
          <p:cNvSpPr>
            <a:spLocks noGrp="1" noChangeArrowheads="1"/>
          </p:cNvSpPr>
          <p:nvPr>
            <p:ph type="title"/>
          </p:nvPr>
        </p:nvSpPr>
        <p:spPr>
          <a:xfrm>
            <a:off x="476250" y="266700"/>
            <a:ext cx="8229600" cy="609600"/>
          </a:xfrm>
        </p:spPr>
        <p:txBody>
          <a:bodyPr/>
          <a:lstStyle/>
          <a:p>
            <a:pPr eaLnBrk="1" hangingPunct="1">
              <a:defRPr/>
            </a:pPr>
            <a:r>
              <a:rPr lang="zh-TW" altLang="en-US" smtClean="0">
                <a:solidFill>
                  <a:srgbClr val="FFFF00"/>
                </a:solidFill>
              </a:rPr>
              <a:t>導入</a:t>
            </a:r>
            <a:r>
              <a:rPr lang="en-US" altLang="zh-TW" smtClean="0">
                <a:solidFill>
                  <a:srgbClr val="FFFF00"/>
                </a:solidFill>
              </a:rPr>
              <a:t>e</a:t>
            </a:r>
            <a:r>
              <a:rPr lang="zh-TW" altLang="en-US" smtClean="0">
                <a:solidFill>
                  <a:srgbClr val="FFFF00"/>
                </a:solidFill>
              </a:rPr>
              <a:t>化</a:t>
            </a:r>
          </a:p>
        </p:txBody>
      </p:sp>
      <p:sp>
        <p:nvSpPr>
          <p:cNvPr id="1914883" name="Rectangle 3"/>
          <p:cNvSpPr>
            <a:spLocks noGrp="1" noChangeArrowheads="1"/>
          </p:cNvSpPr>
          <p:nvPr>
            <p:ph type="body" idx="1"/>
          </p:nvPr>
        </p:nvSpPr>
        <p:spPr/>
        <p:txBody>
          <a:bodyPr/>
          <a:lstStyle/>
          <a:p>
            <a:pPr eaLnBrk="1" hangingPunct="1"/>
            <a:r>
              <a:rPr lang="zh-TW" altLang="en-US" smtClean="0">
                <a:latin typeface="Arial Narrow" pitchFamily="34" charset="0"/>
              </a:rPr>
              <a:t>耗資數百億成立裕隆亞洲技術中心，以未來車系的全面</a:t>
            </a:r>
            <a:r>
              <a:rPr lang="en-US" altLang="zh-TW" smtClean="0">
                <a:latin typeface="Arial Narrow" pitchFamily="34" charset="0"/>
              </a:rPr>
              <a:t>e</a:t>
            </a:r>
            <a:r>
              <a:rPr lang="zh-TW" altLang="en-US" smtClean="0">
                <a:latin typeface="Arial Narrow" pitchFamily="34" charset="0"/>
              </a:rPr>
              <a:t>化、智慧化為設計重點，積極研發新車系 。</a:t>
            </a:r>
          </a:p>
          <a:p>
            <a:pPr eaLnBrk="1" hangingPunct="1"/>
            <a:r>
              <a:rPr lang="zh-TW" altLang="en-US" smtClean="0">
                <a:latin typeface="Arial Narrow" pitchFamily="34" charset="0"/>
              </a:rPr>
              <a:t>加入</a:t>
            </a:r>
            <a:r>
              <a:rPr lang="en-US" altLang="zh-TW" smtClean="0">
                <a:latin typeface="Arial Narrow" pitchFamily="34" charset="0"/>
              </a:rPr>
              <a:t>Commerce One</a:t>
            </a:r>
            <a:r>
              <a:rPr lang="zh-TW" altLang="en-US" smtClean="0">
                <a:latin typeface="Arial Narrow" pitchFamily="34" charset="0"/>
              </a:rPr>
              <a:t>，與康柏電腦攜手推動全球電子商務 。</a:t>
            </a:r>
          </a:p>
          <a:p>
            <a:pPr eaLnBrk="1" hangingPunct="1"/>
            <a:r>
              <a:rPr lang="zh-TW" altLang="en-US" smtClean="0">
                <a:latin typeface="Arial Narrow" pitchFamily="34" charset="0"/>
              </a:rPr>
              <a:t>規劃二手車的銷售網路 。</a:t>
            </a:r>
          </a:p>
        </p:txBody>
      </p:sp>
      <p:sp>
        <p:nvSpPr>
          <p:cNvPr id="221189" name="Text Box 4">
            <a:hlinkClick r:id="" action="ppaction://noaction"/>
          </p:cNvPr>
          <p:cNvSpPr txBox="1">
            <a:spLocks noChangeArrowheads="1"/>
          </p:cNvSpPr>
          <p:nvPr/>
        </p:nvSpPr>
        <p:spPr bwMode="auto">
          <a:xfrm>
            <a:off x="6858000" y="5867400"/>
            <a:ext cx="1784350" cy="304800"/>
          </a:xfrm>
          <a:prstGeom prst="rect">
            <a:avLst/>
          </a:prstGeom>
          <a:noFill/>
          <a:ln w="9525">
            <a:noFill/>
            <a:miter lim="800000"/>
            <a:headEnd/>
            <a:tailEnd/>
          </a:ln>
        </p:spPr>
        <p:txBody>
          <a:bodyPr wrap="none">
            <a:spAutoFit/>
          </a:bodyPr>
          <a:lstStyle/>
          <a:p>
            <a:pPr algn="ctr">
              <a:spcBef>
                <a:spcPct val="50000"/>
              </a:spcBef>
            </a:pPr>
            <a:r>
              <a:rPr lang="zh-TW" altLang="en-US" sz="1400" b="1">
                <a:solidFill>
                  <a:srgbClr val="FFFF00"/>
                </a:solidFill>
                <a:latin typeface="Times New Roman" pitchFamily="18" charset="0"/>
                <a:ea typeface="標楷體" pitchFamily="65" charset="-120"/>
                <a:hlinkClick r:id="" action="ppaction://noaction"/>
              </a:rPr>
              <a:t>裕隆改造的三大構面</a:t>
            </a:r>
            <a:endParaRPr lang="zh-TW" altLang="en-US" sz="1400" b="1">
              <a:solidFill>
                <a:srgbClr val="FFFF00"/>
              </a:solidFill>
              <a:latin typeface="Times New Roman" pitchFamily="18" charset="0"/>
              <a:ea typeface="標楷體" pitchFamily="65" charset="-12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148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148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148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88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dirty="0" smtClean="0">
                <a:solidFill>
                  <a:srgbClr val="FFFF00"/>
                </a:solidFill>
              </a:rPr>
              <a:t>學習三部曲：閱讀→筆記→活用</a:t>
            </a:r>
            <a:endParaRPr lang="zh-TW" altLang="en-US" dirty="0">
              <a:solidFill>
                <a:srgbClr val="FFFF00"/>
              </a:solidFill>
            </a:endParaRPr>
          </a:p>
        </p:txBody>
      </p:sp>
      <p:sp>
        <p:nvSpPr>
          <p:cNvPr id="3" name="內容版面配置區 2"/>
          <p:cNvSpPr>
            <a:spLocks noGrp="1"/>
          </p:cNvSpPr>
          <p:nvPr>
            <p:ph idx="1"/>
          </p:nvPr>
        </p:nvSpPr>
        <p:spPr/>
        <p:txBody>
          <a:bodyPr/>
          <a:lstStyle/>
          <a:p>
            <a:r>
              <a:rPr lang="zh-TW" altLang="en-US" sz="2800" dirty="0" smtClean="0"/>
              <a:t>總經理陳國榮提倡閱讀、筆記、活用的學習三部曲。</a:t>
            </a:r>
            <a:endParaRPr lang="en-US" altLang="zh-TW" sz="2800" dirty="0" smtClean="0"/>
          </a:p>
          <a:p>
            <a:r>
              <a:rPr lang="zh-TW" altLang="en-US" sz="2800" dirty="0" smtClean="0"/>
              <a:t>裕隆高階主管非常重視學習、提倡閱讀，並以身作則。陳國榮每週的閱讀數量不僅驚人，還把讀書心得依類別筆記建檔，並在工作上活用，各級主管與同仁也紛紛開始仿效他的方法。</a:t>
            </a:r>
            <a:endParaRPr lang="en-US" altLang="zh-TW" sz="2800" dirty="0" smtClean="0"/>
          </a:p>
          <a:p>
            <a:r>
              <a:rPr lang="zh-TW" altLang="en-US" sz="2800" dirty="0" smtClean="0"/>
              <a:t>裕隆更計畫透過數位化知識的方式，由主管與同仁提供過去規劃改善的知識與經驗，再由人資部門協助完成數位化教材，透過內部學習管理平台提供同仁學習，有效縮短未來相似工作的學習摸索成本。</a:t>
            </a:r>
            <a:endParaRPr lang="zh-TW" altLang="en-US" sz="2800" dirty="0"/>
          </a:p>
        </p:txBody>
      </p:sp>
      <p:sp>
        <p:nvSpPr>
          <p:cNvPr id="4" name="投影片編號版面配置區 3"/>
          <p:cNvSpPr>
            <a:spLocks noGrp="1"/>
          </p:cNvSpPr>
          <p:nvPr>
            <p:ph type="sldNum" sz="quarter" idx="12"/>
          </p:nvPr>
        </p:nvSpPr>
        <p:spPr/>
        <p:txBody>
          <a:bodyPr/>
          <a:lstStyle/>
          <a:p>
            <a:pPr>
              <a:defRPr/>
            </a:pPr>
            <a:fld id="{389185E2-8E2D-4C48-A227-59C2DD667C53}" type="slidenum">
              <a:rPr lang="en-US" altLang="zh-TW" smtClean="0"/>
              <a:pPr>
                <a:defRPr/>
              </a:pPr>
              <a:t>23</a:t>
            </a:fld>
            <a:endParaRPr lang="en-US" altLang="zh-TW"/>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投影片編號版面配置區 5"/>
          <p:cNvSpPr>
            <a:spLocks noGrp="1"/>
          </p:cNvSpPr>
          <p:nvPr>
            <p:ph type="sldNum" sz="quarter" idx="12"/>
          </p:nvPr>
        </p:nvSpPr>
        <p:spPr/>
        <p:txBody>
          <a:bodyPr/>
          <a:lstStyle/>
          <a:p>
            <a:pPr>
              <a:defRPr/>
            </a:pPr>
            <a:fld id="{08207C46-2D3C-46A1-B9F2-C1B19CA70B52}" type="slidenum">
              <a:rPr lang="en-US" altLang="zh-TW"/>
              <a:pPr>
                <a:defRPr/>
              </a:pPr>
              <a:t>24</a:t>
            </a:fld>
            <a:endParaRPr lang="en-US" altLang="zh-TW"/>
          </a:p>
        </p:txBody>
      </p:sp>
      <p:sp>
        <p:nvSpPr>
          <p:cNvPr id="211971" name="Text Box 40"/>
          <p:cNvSpPr txBox="1">
            <a:spLocks noChangeArrowheads="1"/>
          </p:cNvSpPr>
          <p:nvPr/>
        </p:nvSpPr>
        <p:spPr bwMode="auto">
          <a:xfrm>
            <a:off x="4067175" y="1557338"/>
            <a:ext cx="1873250" cy="406400"/>
          </a:xfrm>
          <a:prstGeom prst="rect">
            <a:avLst/>
          </a:prstGeom>
          <a:solidFill>
            <a:schemeClr val="bg2">
              <a:lumMod val="75000"/>
              <a:lumOff val="25000"/>
            </a:schemeClr>
          </a:solidFill>
          <a:ln w="9525">
            <a:solidFill>
              <a:srgbClr val="FFCCFF"/>
            </a:solidFill>
            <a:miter lim="800000"/>
            <a:headEnd/>
            <a:tailEnd/>
          </a:ln>
        </p:spPr>
        <p:txBody>
          <a:bodyPr>
            <a:spAutoFit/>
          </a:bodyPr>
          <a:lstStyle/>
          <a:p>
            <a:pPr algn="ctr">
              <a:spcBef>
                <a:spcPct val="50000"/>
              </a:spcBef>
            </a:pPr>
            <a:r>
              <a:rPr lang="zh-TW" altLang="en-US" sz="2000" b="1">
                <a:solidFill>
                  <a:srgbClr val="FF3300"/>
                </a:solidFill>
                <a:latin typeface="標楷體" pitchFamily="65" charset="-120"/>
                <a:ea typeface="標楷體" pitchFamily="65" charset="-120"/>
                <a:hlinkClick r:id="" action="ppaction://noaction"/>
              </a:rPr>
              <a:t>價值鍊整合</a:t>
            </a:r>
            <a:endParaRPr lang="zh-TW" altLang="en-US" sz="2000" b="1">
              <a:solidFill>
                <a:srgbClr val="FF3300"/>
              </a:solidFill>
              <a:latin typeface="標楷體" pitchFamily="65" charset="-120"/>
              <a:ea typeface="標楷體" pitchFamily="65" charset="-120"/>
            </a:endParaRPr>
          </a:p>
        </p:txBody>
      </p:sp>
      <p:sp>
        <p:nvSpPr>
          <p:cNvPr id="211972" name="Text Box 38"/>
          <p:cNvSpPr txBox="1">
            <a:spLocks noChangeArrowheads="1"/>
          </p:cNvSpPr>
          <p:nvPr/>
        </p:nvSpPr>
        <p:spPr bwMode="auto">
          <a:xfrm>
            <a:off x="6477000" y="1557338"/>
            <a:ext cx="1982788" cy="406400"/>
          </a:xfrm>
          <a:prstGeom prst="rect">
            <a:avLst/>
          </a:prstGeom>
          <a:solidFill>
            <a:schemeClr val="bg2">
              <a:lumMod val="75000"/>
              <a:lumOff val="25000"/>
            </a:schemeClr>
          </a:solidFill>
          <a:ln w="9525">
            <a:solidFill>
              <a:srgbClr val="FFCCFF"/>
            </a:solidFill>
            <a:miter lim="800000"/>
            <a:headEnd/>
            <a:tailEnd/>
          </a:ln>
        </p:spPr>
        <p:txBody>
          <a:bodyPr>
            <a:spAutoFit/>
          </a:bodyPr>
          <a:lstStyle/>
          <a:p>
            <a:pPr algn="ctr">
              <a:spcBef>
                <a:spcPct val="50000"/>
              </a:spcBef>
            </a:pPr>
            <a:r>
              <a:rPr lang="zh-TW" altLang="en-US" sz="2000" b="1">
                <a:solidFill>
                  <a:schemeClr val="hlink"/>
                </a:solidFill>
                <a:latin typeface="標楷體" pitchFamily="65" charset="-120"/>
                <a:ea typeface="標楷體" pitchFamily="65" charset="-120"/>
              </a:rPr>
              <a:t>價</a:t>
            </a:r>
            <a:r>
              <a:rPr lang="zh-TW" altLang="en-US" sz="2000" b="1">
                <a:solidFill>
                  <a:srgbClr val="FF3300"/>
                </a:solidFill>
                <a:latin typeface="標楷體" pitchFamily="65" charset="-120"/>
                <a:ea typeface="標楷體" pitchFamily="65" charset="-120"/>
                <a:hlinkClick r:id="" action="ppaction://noaction"/>
              </a:rPr>
              <a:t>值鍊整合</a:t>
            </a:r>
            <a:endParaRPr lang="zh-TW" altLang="en-US" sz="2000" b="1">
              <a:solidFill>
                <a:srgbClr val="FF3300"/>
              </a:solidFill>
              <a:latin typeface="標楷體" pitchFamily="65" charset="-120"/>
              <a:ea typeface="標楷體" pitchFamily="65" charset="-120"/>
            </a:endParaRPr>
          </a:p>
        </p:txBody>
      </p:sp>
      <p:sp>
        <p:nvSpPr>
          <p:cNvPr id="211973" name="Text Box 37"/>
          <p:cNvSpPr txBox="1">
            <a:spLocks noChangeArrowheads="1"/>
          </p:cNvSpPr>
          <p:nvPr/>
        </p:nvSpPr>
        <p:spPr bwMode="auto">
          <a:xfrm>
            <a:off x="4067175" y="1844675"/>
            <a:ext cx="1873250" cy="406400"/>
          </a:xfrm>
          <a:prstGeom prst="rect">
            <a:avLst/>
          </a:prstGeom>
          <a:solidFill>
            <a:schemeClr val="bg2">
              <a:lumMod val="75000"/>
              <a:lumOff val="25000"/>
            </a:schemeClr>
          </a:solidFill>
          <a:ln w="9525">
            <a:solidFill>
              <a:srgbClr val="FFCCFF"/>
            </a:solidFill>
            <a:miter lim="800000"/>
            <a:headEnd/>
            <a:tailEnd/>
          </a:ln>
        </p:spPr>
        <p:txBody>
          <a:bodyPr>
            <a:spAutoFit/>
          </a:bodyPr>
          <a:lstStyle/>
          <a:p>
            <a:pPr algn="ctr">
              <a:spcBef>
                <a:spcPct val="50000"/>
              </a:spcBef>
            </a:pPr>
            <a:r>
              <a:rPr lang="zh-TW" altLang="en-US" sz="2000" b="1">
                <a:solidFill>
                  <a:srgbClr val="FF3300"/>
                </a:solidFill>
                <a:latin typeface="標楷體" pitchFamily="65" charset="-120"/>
                <a:ea typeface="標楷體" pitchFamily="65" charset="-120"/>
                <a:hlinkClick r:id="" action="ppaction://noaction"/>
              </a:rPr>
              <a:t>流程自動化</a:t>
            </a:r>
            <a:endParaRPr lang="zh-TW" altLang="en-US" sz="2000" b="1">
              <a:solidFill>
                <a:srgbClr val="FF3300"/>
              </a:solidFill>
              <a:latin typeface="標楷體" pitchFamily="65" charset="-120"/>
              <a:ea typeface="標楷體" pitchFamily="65" charset="-120"/>
            </a:endParaRPr>
          </a:p>
        </p:txBody>
      </p:sp>
      <p:sp>
        <p:nvSpPr>
          <p:cNvPr id="211974" name="Text Box 35"/>
          <p:cNvSpPr txBox="1">
            <a:spLocks noChangeArrowheads="1"/>
          </p:cNvSpPr>
          <p:nvPr/>
        </p:nvSpPr>
        <p:spPr bwMode="auto">
          <a:xfrm>
            <a:off x="1116013" y="4005263"/>
            <a:ext cx="2303462" cy="406400"/>
          </a:xfrm>
          <a:prstGeom prst="rect">
            <a:avLst/>
          </a:prstGeom>
          <a:solidFill>
            <a:srgbClr val="C00000"/>
          </a:solidFill>
          <a:ln w="9525">
            <a:solidFill>
              <a:srgbClr val="000000"/>
            </a:solidFill>
            <a:miter lim="800000"/>
            <a:headEnd/>
            <a:tailEnd/>
          </a:ln>
        </p:spPr>
        <p:txBody>
          <a:bodyPr>
            <a:spAutoFit/>
          </a:bodyPr>
          <a:lstStyle/>
          <a:p>
            <a:pPr algn="ctr">
              <a:spcBef>
                <a:spcPct val="50000"/>
              </a:spcBef>
            </a:pPr>
            <a:r>
              <a:rPr lang="zh-TW" altLang="en-US" sz="2000" b="1">
                <a:solidFill>
                  <a:srgbClr val="FF3300"/>
                </a:solidFill>
                <a:latin typeface="標楷體" pitchFamily="65" charset="-120"/>
                <a:ea typeface="標楷體" pitchFamily="65" charset="-120"/>
                <a:hlinkClick r:id="" action="ppaction://noaction"/>
              </a:rPr>
              <a:t>廠辦合一</a:t>
            </a:r>
            <a:endParaRPr lang="zh-TW" altLang="en-US" sz="2000" b="1">
              <a:solidFill>
                <a:srgbClr val="FF3300"/>
              </a:solidFill>
              <a:latin typeface="標楷體" pitchFamily="65" charset="-120"/>
              <a:ea typeface="標楷體" pitchFamily="65" charset="-120"/>
            </a:endParaRPr>
          </a:p>
        </p:txBody>
      </p:sp>
      <p:sp>
        <p:nvSpPr>
          <p:cNvPr id="211975" name="Text Box 36"/>
          <p:cNvSpPr txBox="1">
            <a:spLocks noChangeArrowheads="1"/>
          </p:cNvSpPr>
          <p:nvPr/>
        </p:nvSpPr>
        <p:spPr bwMode="auto">
          <a:xfrm>
            <a:off x="1187450" y="2781300"/>
            <a:ext cx="2305050" cy="406400"/>
          </a:xfrm>
          <a:prstGeom prst="rect">
            <a:avLst/>
          </a:prstGeom>
          <a:solidFill>
            <a:srgbClr val="00B050"/>
          </a:solidFill>
          <a:ln w="9525">
            <a:solidFill>
              <a:srgbClr val="B1FDFF"/>
            </a:solidFill>
            <a:miter lim="800000"/>
            <a:headEnd/>
            <a:tailEnd/>
          </a:ln>
        </p:spPr>
        <p:txBody>
          <a:bodyPr>
            <a:spAutoFit/>
          </a:bodyPr>
          <a:lstStyle/>
          <a:p>
            <a:pPr algn="ctr">
              <a:spcBef>
                <a:spcPct val="50000"/>
              </a:spcBef>
            </a:pPr>
            <a:r>
              <a:rPr lang="zh-TW" altLang="en-US" sz="2000" b="1">
                <a:solidFill>
                  <a:srgbClr val="FF0000"/>
                </a:solidFill>
                <a:latin typeface="標楷體" pitchFamily="65" charset="-120"/>
                <a:ea typeface="標楷體" pitchFamily="65" charset="-120"/>
                <a:hlinkClick r:id="" action="ppaction://noaction"/>
              </a:rPr>
              <a:t>嚴格品質控管</a:t>
            </a:r>
            <a:endParaRPr lang="zh-TW" altLang="en-US" sz="2000" b="1">
              <a:solidFill>
                <a:srgbClr val="FF0000"/>
              </a:solidFill>
              <a:latin typeface="標楷體" pitchFamily="65" charset="-120"/>
              <a:ea typeface="標楷體" pitchFamily="65" charset="-120"/>
            </a:endParaRPr>
          </a:p>
        </p:txBody>
      </p:sp>
      <p:sp>
        <p:nvSpPr>
          <p:cNvPr id="211976" name="Rectangle 2">
            <a:hlinkClick r:id="" action="ppaction://noaction"/>
          </p:cNvPr>
          <p:cNvSpPr>
            <a:spLocks noChangeArrowheads="1"/>
          </p:cNvSpPr>
          <p:nvPr/>
        </p:nvSpPr>
        <p:spPr bwMode="auto">
          <a:xfrm>
            <a:off x="1187450" y="5105400"/>
            <a:ext cx="7272338" cy="609600"/>
          </a:xfrm>
          <a:prstGeom prst="rect">
            <a:avLst/>
          </a:prstGeom>
          <a:solidFill>
            <a:srgbClr val="FFC000"/>
          </a:solidFill>
          <a:ln w="9525">
            <a:noFill/>
            <a:miter lim="800000"/>
            <a:headEnd/>
            <a:tailEnd/>
          </a:ln>
        </p:spPr>
        <p:txBody>
          <a:bodyPr wrap="square" anchor="ctr">
            <a:spAutoFit/>
          </a:bodyPr>
          <a:lstStyle/>
          <a:p>
            <a:endParaRPr lang="zh-TW" altLang="en-US"/>
          </a:p>
        </p:txBody>
      </p:sp>
      <p:sp>
        <p:nvSpPr>
          <p:cNvPr id="1905667" name="Rectangle 3"/>
          <p:cNvSpPr>
            <a:spLocks noGrp="1" noChangeArrowheads="1"/>
          </p:cNvSpPr>
          <p:nvPr>
            <p:ph type="title"/>
          </p:nvPr>
        </p:nvSpPr>
        <p:spPr>
          <a:xfrm>
            <a:off x="687388" y="195689"/>
            <a:ext cx="7772400" cy="762000"/>
          </a:xfrm>
        </p:spPr>
        <p:txBody>
          <a:bodyPr/>
          <a:lstStyle/>
          <a:p>
            <a:pPr eaLnBrk="1" hangingPunct="1">
              <a:defRPr/>
            </a:pPr>
            <a:r>
              <a:rPr lang="zh-TW" altLang="en-US" dirty="0" smtClean="0">
                <a:solidFill>
                  <a:srgbClr val="FFFF00"/>
                </a:solidFill>
                <a:latin typeface="標楷體" pitchFamily="65" charset="-120"/>
              </a:rPr>
              <a:t>裕隆再造的三大構面 </a:t>
            </a:r>
          </a:p>
        </p:txBody>
      </p:sp>
      <p:sp>
        <p:nvSpPr>
          <p:cNvPr id="211978" name="Text Box 4"/>
          <p:cNvSpPr txBox="1">
            <a:spLocks noChangeArrowheads="1"/>
          </p:cNvSpPr>
          <p:nvPr/>
        </p:nvSpPr>
        <p:spPr bwMode="auto">
          <a:xfrm>
            <a:off x="228600" y="4114800"/>
            <a:ext cx="838200" cy="711200"/>
          </a:xfrm>
          <a:prstGeom prst="rect">
            <a:avLst/>
          </a:prstGeom>
          <a:solidFill>
            <a:schemeClr val="hlink"/>
          </a:solidFill>
          <a:ln w="9525">
            <a:solidFill>
              <a:schemeClr val="hlink"/>
            </a:solidFill>
            <a:miter lim="800000"/>
            <a:headEnd/>
            <a:tailEnd/>
          </a:ln>
        </p:spPr>
        <p:txBody>
          <a:bodyPr>
            <a:spAutoFit/>
          </a:bodyPr>
          <a:lstStyle/>
          <a:p>
            <a:pPr algn="ctr">
              <a:spcBef>
                <a:spcPct val="50000"/>
              </a:spcBef>
            </a:pPr>
            <a:r>
              <a:rPr lang="zh-TW" altLang="en-US" sz="2000" b="1" dirty="0">
                <a:solidFill>
                  <a:srgbClr val="000066"/>
                </a:solidFill>
                <a:latin typeface="標楷體" pitchFamily="65" charset="-120"/>
                <a:ea typeface="標楷體" pitchFamily="65" charset="-120"/>
              </a:rPr>
              <a:t>思想改造</a:t>
            </a:r>
          </a:p>
        </p:txBody>
      </p:sp>
      <p:sp>
        <p:nvSpPr>
          <p:cNvPr id="211979" name="Text Box 5"/>
          <p:cNvSpPr txBox="1">
            <a:spLocks noChangeArrowheads="1"/>
          </p:cNvSpPr>
          <p:nvPr/>
        </p:nvSpPr>
        <p:spPr bwMode="auto">
          <a:xfrm>
            <a:off x="228600" y="2895600"/>
            <a:ext cx="838200" cy="711200"/>
          </a:xfrm>
          <a:prstGeom prst="rect">
            <a:avLst/>
          </a:prstGeom>
          <a:solidFill>
            <a:schemeClr val="hlink"/>
          </a:solidFill>
          <a:ln w="9525">
            <a:solidFill>
              <a:schemeClr val="hlink"/>
            </a:solidFill>
            <a:miter lim="800000"/>
            <a:headEnd/>
            <a:tailEnd/>
          </a:ln>
        </p:spPr>
        <p:txBody>
          <a:bodyPr>
            <a:spAutoFit/>
          </a:bodyPr>
          <a:lstStyle/>
          <a:p>
            <a:pPr algn="ctr">
              <a:spcBef>
                <a:spcPct val="50000"/>
              </a:spcBef>
            </a:pPr>
            <a:r>
              <a:rPr lang="zh-TW" altLang="en-US" sz="2000" b="1" dirty="0">
                <a:solidFill>
                  <a:srgbClr val="000066"/>
                </a:solidFill>
                <a:latin typeface="標楷體" pitchFamily="65" charset="-120"/>
                <a:ea typeface="標楷體" pitchFamily="65" charset="-120"/>
              </a:rPr>
              <a:t>管理改造</a:t>
            </a:r>
          </a:p>
        </p:txBody>
      </p:sp>
      <p:sp>
        <p:nvSpPr>
          <p:cNvPr id="211980" name="Text Box 6"/>
          <p:cNvSpPr txBox="1">
            <a:spLocks noChangeArrowheads="1"/>
          </p:cNvSpPr>
          <p:nvPr/>
        </p:nvSpPr>
        <p:spPr bwMode="auto">
          <a:xfrm>
            <a:off x="228600" y="1752600"/>
            <a:ext cx="838200" cy="711200"/>
          </a:xfrm>
          <a:prstGeom prst="rect">
            <a:avLst/>
          </a:prstGeom>
          <a:solidFill>
            <a:schemeClr val="hlink"/>
          </a:solidFill>
          <a:ln w="9525">
            <a:solidFill>
              <a:schemeClr val="hlink"/>
            </a:solidFill>
            <a:miter lim="800000"/>
            <a:headEnd/>
            <a:tailEnd/>
          </a:ln>
        </p:spPr>
        <p:txBody>
          <a:bodyPr>
            <a:spAutoFit/>
          </a:bodyPr>
          <a:lstStyle/>
          <a:p>
            <a:pPr algn="ctr">
              <a:spcBef>
                <a:spcPct val="50000"/>
              </a:spcBef>
            </a:pPr>
            <a:r>
              <a:rPr lang="zh-TW" altLang="en-US" sz="2000" b="1" dirty="0">
                <a:solidFill>
                  <a:srgbClr val="000066"/>
                </a:solidFill>
                <a:latin typeface="標楷體" pitchFamily="65" charset="-120"/>
                <a:ea typeface="標楷體" pitchFamily="65" charset="-120"/>
              </a:rPr>
              <a:t>實體改造</a:t>
            </a:r>
          </a:p>
        </p:txBody>
      </p:sp>
      <p:sp>
        <p:nvSpPr>
          <p:cNvPr id="211981" name="Text Box 7"/>
          <p:cNvSpPr txBox="1">
            <a:spLocks noChangeArrowheads="1"/>
          </p:cNvSpPr>
          <p:nvPr/>
        </p:nvSpPr>
        <p:spPr bwMode="auto">
          <a:xfrm>
            <a:off x="1371600" y="5181600"/>
            <a:ext cx="1524000" cy="406400"/>
          </a:xfrm>
          <a:prstGeom prst="rect">
            <a:avLst/>
          </a:prstGeom>
          <a:solidFill>
            <a:schemeClr val="hlink"/>
          </a:solidFill>
          <a:ln w="9525">
            <a:solidFill>
              <a:schemeClr val="hlink"/>
            </a:solidFill>
            <a:miter lim="800000"/>
            <a:headEnd/>
            <a:tailEnd/>
          </a:ln>
        </p:spPr>
        <p:txBody>
          <a:bodyPr>
            <a:spAutoFit/>
          </a:bodyPr>
          <a:lstStyle/>
          <a:p>
            <a:pPr algn="ctr">
              <a:spcBef>
                <a:spcPct val="50000"/>
              </a:spcBef>
            </a:pPr>
            <a:r>
              <a:rPr lang="zh-TW" altLang="en-US" sz="2000" b="1">
                <a:solidFill>
                  <a:srgbClr val="000066"/>
                </a:solidFill>
                <a:latin typeface="標楷體" pitchFamily="65" charset="-120"/>
                <a:ea typeface="標楷體" pitchFamily="65" charset="-120"/>
              </a:rPr>
              <a:t>經營典範</a:t>
            </a:r>
          </a:p>
        </p:txBody>
      </p:sp>
      <p:sp>
        <p:nvSpPr>
          <p:cNvPr id="211982" name="Text Box 8"/>
          <p:cNvSpPr txBox="1">
            <a:spLocks noChangeArrowheads="1"/>
          </p:cNvSpPr>
          <p:nvPr/>
        </p:nvSpPr>
        <p:spPr bwMode="auto">
          <a:xfrm>
            <a:off x="4191000" y="5181600"/>
            <a:ext cx="1524000" cy="406400"/>
          </a:xfrm>
          <a:prstGeom prst="rect">
            <a:avLst/>
          </a:prstGeom>
          <a:solidFill>
            <a:schemeClr val="hlink"/>
          </a:solidFill>
          <a:ln w="9525">
            <a:solidFill>
              <a:schemeClr val="hlink"/>
            </a:solidFill>
            <a:miter lim="800000"/>
            <a:headEnd/>
            <a:tailEnd/>
          </a:ln>
        </p:spPr>
        <p:txBody>
          <a:bodyPr>
            <a:spAutoFit/>
          </a:bodyPr>
          <a:lstStyle/>
          <a:p>
            <a:pPr algn="ctr">
              <a:spcBef>
                <a:spcPct val="50000"/>
              </a:spcBef>
            </a:pPr>
            <a:r>
              <a:rPr lang="zh-TW" altLang="en-US" sz="2000" b="1">
                <a:solidFill>
                  <a:srgbClr val="000066"/>
                </a:solidFill>
                <a:latin typeface="標楷體" pitchFamily="65" charset="-120"/>
                <a:ea typeface="標楷體" pitchFamily="65" charset="-120"/>
              </a:rPr>
              <a:t>管理典範</a:t>
            </a:r>
          </a:p>
        </p:txBody>
      </p:sp>
      <p:sp>
        <p:nvSpPr>
          <p:cNvPr id="211983" name="Text Box 9"/>
          <p:cNvSpPr txBox="1">
            <a:spLocks noChangeArrowheads="1"/>
          </p:cNvSpPr>
          <p:nvPr/>
        </p:nvSpPr>
        <p:spPr bwMode="auto">
          <a:xfrm>
            <a:off x="6659563" y="5157788"/>
            <a:ext cx="1524000" cy="406400"/>
          </a:xfrm>
          <a:prstGeom prst="rect">
            <a:avLst/>
          </a:prstGeom>
          <a:solidFill>
            <a:schemeClr val="hlink"/>
          </a:solidFill>
          <a:ln w="9525">
            <a:solidFill>
              <a:schemeClr val="hlink"/>
            </a:solidFill>
            <a:miter lim="800000"/>
            <a:headEnd/>
            <a:tailEnd/>
          </a:ln>
        </p:spPr>
        <p:txBody>
          <a:bodyPr>
            <a:spAutoFit/>
          </a:bodyPr>
          <a:lstStyle/>
          <a:p>
            <a:pPr algn="ctr">
              <a:spcBef>
                <a:spcPct val="50000"/>
              </a:spcBef>
            </a:pPr>
            <a:r>
              <a:rPr lang="zh-TW" altLang="en-US" sz="2000" b="1">
                <a:solidFill>
                  <a:srgbClr val="000066"/>
                </a:solidFill>
                <a:latin typeface="標楷體" pitchFamily="65" charset="-120"/>
                <a:ea typeface="標楷體" pitchFamily="65" charset="-120"/>
              </a:rPr>
              <a:t>科技典範</a:t>
            </a:r>
          </a:p>
        </p:txBody>
      </p:sp>
      <p:sp>
        <p:nvSpPr>
          <p:cNvPr id="211984" name="Text Box 10"/>
          <p:cNvSpPr txBox="1">
            <a:spLocks noChangeArrowheads="1"/>
          </p:cNvSpPr>
          <p:nvPr/>
        </p:nvSpPr>
        <p:spPr bwMode="auto">
          <a:xfrm>
            <a:off x="1143000" y="1828800"/>
            <a:ext cx="2362200" cy="406400"/>
          </a:xfrm>
          <a:prstGeom prst="rect">
            <a:avLst/>
          </a:prstGeom>
          <a:solidFill>
            <a:schemeClr val="bg2">
              <a:lumMod val="75000"/>
              <a:lumOff val="25000"/>
            </a:schemeClr>
          </a:solidFill>
          <a:ln w="9525">
            <a:solidFill>
              <a:srgbClr val="000000"/>
            </a:solidFill>
            <a:miter lim="800000"/>
            <a:headEnd/>
            <a:tailEnd/>
          </a:ln>
        </p:spPr>
        <p:txBody>
          <a:bodyPr>
            <a:spAutoFit/>
          </a:bodyPr>
          <a:lstStyle/>
          <a:p>
            <a:pPr algn="ctr">
              <a:spcBef>
                <a:spcPct val="50000"/>
              </a:spcBef>
            </a:pPr>
            <a:r>
              <a:rPr lang="zh-TW" altLang="en-US" sz="2000" b="1" dirty="0">
                <a:solidFill>
                  <a:srgbClr val="FF3300"/>
                </a:solidFill>
                <a:latin typeface="標楷體" pitchFamily="65" charset="-120"/>
                <a:ea typeface="標楷體" pitchFamily="65" charset="-120"/>
                <a:hlinkClick r:id="" action="ppaction://noaction"/>
              </a:rPr>
              <a:t>廠辦合一</a:t>
            </a:r>
            <a:endParaRPr lang="zh-TW" altLang="en-US" sz="2000" b="1" dirty="0">
              <a:solidFill>
                <a:srgbClr val="FF3300"/>
              </a:solidFill>
              <a:latin typeface="標楷體" pitchFamily="65" charset="-120"/>
              <a:ea typeface="標楷體" pitchFamily="65" charset="-120"/>
            </a:endParaRPr>
          </a:p>
        </p:txBody>
      </p:sp>
      <p:sp>
        <p:nvSpPr>
          <p:cNvPr id="211985" name="Text Box 11"/>
          <p:cNvSpPr txBox="1">
            <a:spLocks noChangeArrowheads="1"/>
          </p:cNvSpPr>
          <p:nvPr/>
        </p:nvSpPr>
        <p:spPr bwMode="auto">
          <a:xfrm>
            <a:off x="1187450" y="3048000"/>
            <a:ext cx="2317750" cy="406400"/>
          </a:xfrm>
          <a:prstGeom prst="rect">
            <a:avLst/>
          </a:prstGeom>
          <a:solidFill>
            <a:srgbClr val="00B050"/>
          </a:solidFill>
          <a:ln w="9525">
            <a:solidFill>
              <a:srgbClr val="FFFFCC"/>
            </a:solidFill>
            <a:miter lim="800000"/>
            <a:headEnd/>
            <a:tailEnd/>
          </a:ln>
        </p:spPr>
        <p:txBody>
          <a:bodyPr>
            <a:spAutoFit/>
          </a:bodyPr>
          <a:lstStyle/>
          <a:p>
            <a:pPr algn="ctr">
              <a:spcBef>
                <a:spcPct val="50000"/>
              </a:spcBef>
            </a:pPr>
            <a:r>
              <a:rPr lang="zh-TW" altLang="en-US" sz="2000" b="1" dirty="0">
                <a:solidFill>
                  <a:srgbClr val="FF0000"/>
                </a:solidFill>
                <a:latin typeface="標楷體" pitchFamily="65" charset="-120"/>
                <a:ea typeface="標楷體" pitchFamily="65" charset="-120"/>
                <a:hlinkClick r:id="" action="ppaction://noaction"/>
              </a:rPr>
              <a:t>差異化策略</a:t>
            </a:r>
            <a:endParaRPr lang="zh-TW" altLang="en-US" sz="2000" b="1" dirty="0">
              <a:solidFill>
                <a:srgbClr val="FF0000"/>
              </a:solidFill>
              <a:latin typeface="標楷體" pitchFamily="65" charset="-120"/>
              <a:ea typeface="標楷體" pitchFamily="65" charset="-120"/>
            </a:endParaRPr>
          </a:p>
        </p:txBody>
      </p:sp>
      <p:sp>
        <p:nvSpPr>
          <p:cNvPr id="211986" name="Text Box 12"/>
          <p:cNvSpPr txBox="1">
            <a:spLocks noChangeArrowheads="1"/>
          </p:cNvSpPr>
          <p:nvPr/>
        </p:nvSpPr>
        <p:spPr bwMode="auto">
          <a:xfrm>
            <a:off x="1143000" y="4267200"/>
            <a:ext cx="2286000" cy="406400"/>
          </a:xfrm>
          <a:prstGeom prst="rect">
            <a:avLst/>
          </a:prstGeom>
          <a:solidFill>
            <a:srgbClr val="C00000"/>
          </a:solidFill>
          <a:ln w="9525">
            <a:solidFill>
              <a:srgbClr val="FFFFCC"/>
            </a:solidFill>
            <a:miter lim="800000"/>
            <a:headEnd/>
            <a:tailEnd/>
          </a:ln>
        </p:spPr>
        <p:txBody>
          <a:bodyPr>
            <a:spAutoFit/>
          </a:bodyPr>
          <a:lstStyle/>
          <a:p>
            <a:pPr algn="ctr">
              <a:spcBef>
                <a:spcPct val="50000"/>
              </a:spcBef>
            </a:pPr>
            <a:r>
              <a:rPr lang="zh-TW" altLang="en-US" sz="2000" b="1">
                <a:solidFill>
                  <a:srgbClr val="FF3300"/>
                </a:solidFill>
                <a:latin typeface="標楷體" pitchFamily="65" charset="-120"/>
                <a:ea typeface="標楷體" pitchFamily="65" charset="-120"/>
                <a:hlinkClick r:id="" action="ppaction://noaction"/>
              </a:rPr>
              <a:t>快狠準的企業文化</a:t>
            </a:r>
            <a:endParaRPr lang="zh-TW" altLang="en-US" sz="2000" b="1">
              <a:solidFill>
                <a:srgbClr val="FF3300"/>
              </a:solidFill>
              <a:latin typeface="標楷體" pitchFamily="65" charset="-120"/>
              <a:ea typeface="標楷體" pitchFamily="65" charset="-120"/>
            </a:endParaRPr>
          </a:p>
        </p:txBody>
      </p:sp>
      <p:sp>
        <p:nvSpPr>
          <p:cNvPr id="211987" name="Text Box 13"/>
          <p:cNvSpPr txBox="1">
            <a:spLocks noChangeArrowheads="1"/>
          </p:cNvSpPr>
          <p:nvPr/>
        </p:nvSpPr>
        <p:spPr bwMode="auto">
          <a:xfrm>
            <a:off x="4067175" y="3068638"/>
            <a:ext cx="1905000" cy="406400"/>
          </a:xfrm>
          <a:prstGeom prst="rect">
            <a:avLst/>
          </a:prstGeom>
          <a:solidFill>
            <a:srgbClr val="00B050"/>
          </a:solidFill>
          <a:ln w="9525">
            <a:solidFill>
              <a:srgbClr val="B1FDFF"/>
            </a:solidFill>
            <a:miter lim="800000"/>
            <a:headEnd/>
            <a:tailEnd/>
          </a:ln>
        </p:spPr>
        <p:txBody>
          <a:bodyPr>
            <a:spAutoFit/>
          </a:bodyPr>
          <a:lstStyle/>
          <a:p>
            <a:pPr algn="ctr">
              <a:spcBef>
                <a:spcPct val="50000"/>
              </a:spcBef>
            </a:pPr>
            <a:r>
              <a:rPr lang="zh-TW" altLang="en-US" sz="2000" b="1">
                <a:solidFill>
                  <a:srgbClr val="FF0000"/>
                </a:solidFill>
                <a:latin typeface="標楷體" pitchFamily="65" charset="-120"/>
                <a:ea typeface="標楷體" pitchFamily="65" charset="-120"/>
                <a:hlinkClick r:id="" action="ppaction://noaction"/>
              </a:rPr>
              <a:t>嚴格品質控管</a:t>
            </a:r>
            <a:endParaRPr lang="zh-TW" altLang="en-US" sz="2000" b="1">
              <a:solidFill>
                <a:srgbClr val="FF0000"/>
              </a:solidFill>
              <a:latin typeface="標楷體" pitchFamily="65" charset="-120"/>
              <a:ea typeface="標楷體" pitchFamily="65" charset="-120"/>
            </a:endParaRPr>
          </a:p>
        </p:txBody>
      </p:sp>
      <p:sp>
        <p:nvSpPr>
          <p:cNvPr id="211988" name="Text Box 14"/>
          <p:cNvSpPr txBox="1">
            <a:spLocks noChangeArrowheads="1"/>
          </p:cNvSpPr>
          <p:nvPr/>
        </p:nvSpPr>
        <p:spPr bwMode="auto">
          <a:xfrm>
            <a:off x="3995738" y="4005263"/>
            <a:ext cx="1944687" cy="406400"/>
          </a:xfrm>
          <a:prstGeom prst="rect">
            <a:avLst/>
          </a:prstGeom>
          <a:solidFill>
            <a:srgbClr val="C00000"/>
          </a:solidFill>
          <a:ln w="9525">
            <a:solidFill>
              <a:srgbClr val="B1FDFF"/>
            </a:solidFill>
            <a:miter lim="800000"/>
            <a:headEnd/>
            <a:tailEnd/>
          </a:ln>
        </p:spPr>
        <p:txBody>
          <a:bodyPr>
            <a:spAutoFit/>
          </a:bodyPr>
          <a:lstStyle/>
          <a:p>
            <a:pPr algn="ctr">
              <a:spcBef>
                <a:spcPct val="50000"/>
              </a:spcBef>
            </a:pPr>
            <a:r>
              <a:rPr lang="zh-TW" altLang="en-US" sz="2000" b="1">
                <a:solidFill>
                  <a:srgbClr val="FF3300"/>
                </a:solidFill>
                <a:latin typeface="標楷體" pitchFamily="65" charset="-120"/>
                <a:ea typeface="標楷體" pitchFamily="65" charset="-120"/>
                <a:hlinkClick r:id="" action="ppaction://noaction"/>
              </a:rPr>
              <a:t>接觸式領導</a:t>
            </a:r>
            <a:endParaRPr lang="zh-TW" altLang="en-US" sz="2000" b="1">
              <a:solidFill>
                <a:srgbClr val="FF3300"/>
              </a:solidFill>
              <a:latin typeface="標楷體" pitchFamily="65" charset="-120"/>
              <a:ea typeface="標楷體" pitchFamily="65" charset="-120"/>
            </a:endParaRPr>
          </a:p>
        </p:txBody>
      </p:sp>
      <p:sp>
        <p:nvSpPr>
          <p:cNvPr id="211989" name="Text Box 15"/>
          <p:cNvSpPr txBox="1">
            <a:spLocks noChangeArrowheads="1"/>
          </p:cNvSpPr>
          <p:nvPr/>
        </p:nvSpPr>
        <p:spPr bwMode="auto">
          <a:xfrm>
            <a:off x="3962400" y="4267200"/>
            <a:ext cx="1981200" cy="406400"/>
          </a:xfrm>
          <a:prstGeom prst="rect">
            <a:avLst/>
          </a:prstGeom>
          <a:solidFill>
            <a:srgbClr val="C00000"/>
          </a:solidFill>
          <a:ln w="9525">
            <a:solidFill>
              <a:srgbClr val="B1FDFF"/>
            </a:solidFill>
            <a:miter lim="800000"/>
            <a:headEnd/>
            <a:tailEnd/>
          </a:ln>
        </p:spPr>
        <p:txBody>
          <a:bodyPr>
            <a:spAutoFit/>
          </a:bodyPr>
          <a:lstStyle/>
          <a:p>
            <a:pPr algn="ctr">
              <a:spcBef>
                <a:spcPct val="50000"/>
              </a:spcBef>
            </a:pPr>
            <a:r>
              <a:rPr lang="zh-TW" altLang="en-US" sz="2000" b="1">
                <a:solidFill>
                  <a:srgbClr val="FF3300"/>
                </a:solidFill>
                <a:latin typeface="標楷體" pitchFamily="65" charset="-120"/>
                <a:ea typeface="標楷體" pitchFamily="65" charset="-120"/>
                <a:hlinkClick r:id="" action="ppaction://noaction"/>
              </a:rPr>
              <a:t>充份授權</a:t>
            </a:r>
            <a:endParaRPr lang="zh-TW" altLang="en-US" sz="2000" b="1">
              <a:solidFill>
                <a:srgbClr val="FF3300"/>
              </a:solidFill>
              <a:latin typeface="標楷體" pitchFamily="65" charset="-120"/>
              <a:ea typeface="標楷體" pitchFamily="65" charset="-120"/>
            </a:endParaRPr>
          </a:p>
        </p:txBody>
      </p:sp>
      <p:sp>
        <p:nvSpPr>
          <p:cNvPr id="211990" name="Text Box 16"/>
          <p:cNvSpPr txBox="1">
            <a:spLocks noChangeArrowheads="1"/>
          </p:cNvSpPr>
          <p:nvPr/>
        </p:nvSpPr>
        <p:spPr bwMode="auto">
          <a:xfrm>
            <a:off x="6477000" y="1828800"/>
            <a:ext cx="1982788" cy="406400"/>
          </a:xfrm>
          <a:prstGeom prst="rect">
            <a:avLst/>
          </a:prstGeom>
          <a:solidFill>
            <a:schemeClr val="bg2">
              <a:lumMod val="75000"/>
              <a:lumOff val="25000"/>
            </a:schemeClr>
          </a:solidFill>
          <a:ln w="9525">
            <a:solidFill>
              <a:srgbClr val="FFCCFF"/>
            </a:solidFill>
            <a:miter lim="800000"/>
            <a:headEnd/>
            <a:tailEnd/>
          </a:ln>
        </p:spPr>
        <p:txBody>
          <a:bodyPr>
            <a:spAutoFit/>
          </a:bodyPr>
          <a:lstStyle/>
          <a:p>
            <a:pPr algn="ctr">
              <a:spcBef>
                <a:spcPct val="50000"/>
              </a:spcBef>
            </a:pPr>
            <a:r>
              <a:rPr lang="zh-TW" altLang="en-US" sz="2000" b="1">
                <a:solidFill>
                  <a:srgbClr val="FF3300"/>
                </a:solidFill>
                <a:latin typeface="標楷體" pitchFamily="65" charset="-120"/>
                <a:ea typeface="標楷體" pitchFamily="65" charset="-120"/>
                <a:hlinkClick r:id="" action="ppaction://noaction"/>
              </a:rPr>
              <a:t>流程自動化</a:t>
            </a:r>
            <a:endParaRPr lang="zh-TW" altLang="en-US" sz="2000" b="1">
              <a:solidFill>
                <a:srgbClr val="FF3300"/>
              </a:solidFill>
              <a:latin typeface="標楷體" pitchFamily="65" charset="-120"/>
              <a:ea typeface="標楷體" pitchFamily="65" charset="-120"/>
            </a:endParaRPr>
          </a:p>
        </p:txBody>
      </p:sp>
      <p:sp>
        <p:nvSpPr>
          <p:cNvPr id="211991" name="Text Box 18"/>
          <p:cNvSpPr txBox="1">
            <a:spLocks noChangeArrowheads="1"/>
          </p:cNvSpPr>
          <p:nvPr/>
        </p:nvSpPr>
        <p:spPr bwMode="auto">
          <a:xfrm>
            <a:off x="6477000" y="4267200"/>
            <a:ext cx="1982788" cy="406400"/>
          </a:xfrm>
          <a:prstGeom prst="rect">
            <a:avLst/>
          </a:prstGeom>
          <a:solidFill>
            <a:srgbClr val="C00000"/>
          </a:solidFill>
          <a:ln w="9525">
            <a:solidFill>
              <a:srgbClr val="FFCCFF"/>
            </a:solidFill>
            <a:miter lim="800000"/>
            <a:headEnd/>
            <a:tailEnd/>
          </a:ln>
        </p:spPr>
        <p:txBody>
          <a:bodyPr>
            <a:spAutoFit/>
          </a:bodyPr>
          <a:lstStyle/>
          <a:p>
            <a:pPr algn="ctr">
              <a:spcBef>
                <a:spcPct val="50000"/>
              </a:spcBef>
            </a:pPr>
            <a:r>
              <a:rPr lang="zh-TW" altLang="en-US" sz="2000" b="1">
                <a:solidFill>
                  <a:srgbClr val="FF3300"/>
                </a:solidFill>
                <a:latin typeface="標楷體" pitchFamily="65" charset="-120"/>
                <a:ea typeface="標楷體" pitchFamily="65" charset="-120"/>
                <a:hlinkClick r:id="" action="ppaction://noaction"/>
              </a:rPr>
              <a:t>導入</a:t>
            </a:r>
            <a:r>
              <a:rPr lang="en-US" altLang="zh-TW" sz="2000" b="1">
                <a:solidFill>
                  <a:srgbClr val="FF3300"/>
                </a:solidFill>
                <a:latin typeface="標楷體" pitchFamily="65" charset="-120"/>
                <a:ea typeface="標楷體" pitchFamily="65" charset="-120"/>
                <a:hlinkClick r:id="" action="ppaction://noaction"/>
              </a:rPr>
              <a:t>e</a:t>
            </a:r>
            <a:r>
              <a:rPr lang="zh-TW" altLang="en-US" sz="2000" b="1">
                <a:solidFill>
                  <a:srgbClr val="FF3300"/>
                </a:solidFill>
                <a:latin typeface="標楷體" pitchFamily="65" charset="-120"/>
                <a:ea typeface="標楷體" pitchFamily="65" charset="-120"/>
                <a:hlinkClick r:id="" action="ppaction://noaction"/>
              </a:rPr>
              <a:t>化</a:t>
            </a:r>
            <a:endParaRPr lang="zh-TW" altLang="en-US" sz="2000" b="1">
              <a:solidFill>
                <a:srgbClr val="FF3300"/>
              </a:solidFill>
              <a:latin typeface="標楷體" pitchFamily="65" charset="-120"/>
              <a:ea typeface="標楷體" pitchFamily="65" charset="-120"/>
            </a:endParaRPr>
          </a:p>
        </p:txBody>
      </p:sp>
      <p:sp>
        <p:nvSpPr>
          <p:cNvPr id="211992" name="Line 19"/>
          <p:cNvSpPr>
            <a:spLocks noChangeShapeType="1"/>
          </p:cNvSpPr>
          <p:nvPr/>
        </p:nvSpPr>
        <p:spPr bwMode="auto">
          <a:xfrm>
            <a:off x="2286000" y="2286000"/>
            <a:ext cx="0" cy="762000"/>
          </a:xfrm>
          <a:prstGeom prst="line">
            <a:avLst/>
          </a:prstGeom>
          <a:noFill/>
          <a:ln w="9525">
            <a:solidFill>
              <a:srgbClr val="00FF00"/>
            </a:solidFill>
            <a:round/>
            <a:headEnd/>
            <a:tailEnd/>
          </a:ln>
        </p:spPr>
        <p:txBody>
          <a:bodyPr wrap="none"/>
          <a:lstStyle/>
          <a:p>
            <a:endParaRPr lang="zh-TW" altLang="en-US"/>
          </a:p>
        </p:txBody>
      </p:sp>
      <p:sp>
        <p:nvSpPr>
          <p:cNvPr id="211993" name="Line 20"/>
          <p:cNvSpPr>
            <a:spLocks noChangeShapeType="1"/>
          </p:cNvSpPr>
          <p:nvPr/>
        </p:nvSpPr>
        <p:spPr bwMode="auto">
          <a:xfrm>
            <a:off x="2286000" y="3505200"/>
            <a:ext cx="0" cy="762000"/>
          </a:xfrm>
          <a:prstGeom prst="line">
            <a:avLst/>
          </a:prstGeom>
          <a:noFill/>
          <a:ln w="9525">
            <a:solidFill>
              <a:srgbClr val="00FF00"/>
            </a:solidFill>
            <a:round/>
            <a:headEnd/>
            <a:tailEnd/>
          </a:ln>
        </p:spPr>
        <p:txBody>
          <a:bodyPr wrap="none"/>
          <a:lstStyle/>
          <a:p>
            <a:endParaRPr lang="zh-TW" altLang="en-US"/>
          </a:p>
        </p:txBody>
      </p:sp>
      <p:sp>
        <p:nvSpPr>
          <p:cNvPr id="211994" name="Line 21"/>
          <p:cNvSpPr>
            <a:spLocks noChangeShapeType="1"/>
          </p:cNvSpPr>
          <p:nvPr/>
        </p:nvSpPr>
        <p:spPr bwMode="auto">
          <a:xfrm>
            <a:off x="4953000" y="2286000"/>
            <a:ext cx="0" cy="762000"/>
          </a:xfrm>
          <a:prstGeom prst="line">
            <a:avLst/>
          </a:prstGeom>
          <a:noFill/>
          <a:ln w="9525">
            <a:solidFill>
              <a:srgbClr val="00FF00"/>
            </a:solidFill>
            <a:round/>
            <a:headEnd/>
            <a:tailEnd/>
          </a:ln>
        </p:spPr>
        <p:txBody>
          <a:bodyPr wrap="none"/>
          <a:lstStyle/>
          <a:p>
            <a:endParaRPr lang="zh-TW" altLang="en-US"/>
          </a:p>
        </p:txBody>
      </p:sp>
      <p:sp>
        <p:nvSpPr>
          <p:cNvPr id="211995" name="Line 22"/>
          <p:cNvSpPr>
            <a:spLocks noChangeShapeType="1"/>
          </p:cNvSpPr>
          <p:nvPr/>
        </p:nvSpPr>
        <p:spPr bwMode="auto">
          <a:xfrm>
            <a:off x="4953000" y="3505200"/>
            <a:ext cx="0" cy="762000"/>
          </a:xfrm>
          <a:prstGeom prst="line">
            <a:avLst/>
          </a:prstGeom>
          <a:noFill/>
          <a:ln w="9525">
            <a:solidFill>
              <a:srgbClr val="00FF00"/>
            </a:solidFill>
            <a:round/>
            <a:headEnd/>
            <a:tailEnd/>
          </a:ln>
        </p:spPr>
        <p:txBody>
          <a:bodyPr wrap="none"/>
          <a:lstStyle/>
          <a:p>
            <a:endParaRPr lang="zh-TW" altLang="en-US"/>
          </a:p>
        </p:txBody>
      </p:sp>
      <p:sp>
        <p:nvSpPr>
          <p:cNvPr id="211996" name="Line 23"/>
          <p:cNvSpPr>
            <a:spLocks noChangeShapeType="1"/>
          </p:cNvSpPr>
          <p:nvPr/>
        </p:nvSpPr>
        <p:spPr bwMode="auto">
          <a:xfrm>
            <a:off x="7524750" y="2276475"/>
            <a:ext cx="0" cy="762000"/>
          </a:xfrm>
          <a:prstGeom prst="line">
            <a:avLst/>
          </a:prstGeom>
          <a:noFill/>
          <a:ln w="9525">
            <a:solidFill>
              <a:srgbClr val="00FF00"/>
            </a:solidFill>
            <a:round/>
            <a:headEnd/>
            <a:tailEnd/>
          </a:ln>
        </p:spPr>
        <p:txBody>
          <a:bodyPr wrap="none"/>
          <a:lstStyle/>
          <a:p>
            <a:endParaRPr lang="zh-TW" altLang="en-US"/>
          </a:p>
        </p:txBody>
      </p:sp>
      <p:sp>
        <p:nvSpPr>
          <p:cNvPr id="211997" name="Line 24"/>
          <p:cNvSpPr>
            <a:spLocks noChangeShapeType="1"/>
          </p:cNvSpPr>
          <p:nvPr/>
        </p:nvSpPr>
        <p:spPr bwMode="auto">
          <a:xfrm>
            <a:off x="7524750" y="3500438"/>
            <a:ext cx="0" cy="762000"/>
          </a:xfrm>
          <a:prstGeom prst="line">
            <a:avLst/>
          </a:prstGeom>
          <a:noFill/>
          <a:ln w="9525">
            <a:solidFill>
              <a:srgbClr val="00FF00"/>
            </a:solidFill>
            <a:round/>
            <a:headEnd/>
            <a:tailEnd/>
          </a:ln>
        </p:spPr>
        <p:txBody>
          <a:bodyPr wrap="none"/>
          <a:lstStyle/>
          <a:p>
            <a:endParaRPr lang="zh-TW" altLang="en-US"/>
          </a:p>
        </p:txBody>
      </p:sp>
      <p:sp>
        <p:nvSpPr>
          <p:cNvPr id="211998" name="Line 25"/>
          <p:cNvSpPr>
            <a:spLocks noChangeShapeType="1"/>
          </p:cNvSpPr>
          <p:nvPr/>
        </p:nvSpPr>
        <p:spPr bwMode="auto">
          <a:xfrm>
            <a:off x="3505200" y="2057400"/>
            <a:ext cx="533400" cy="0"/>
          </a:xfrm>
          <a:prstGeom prst="line">
            <a:avLst/>
          </a:prstGeom>
          <a:noFill/>
          <a:ln w="9525">
            <a:solidFill>
              <a:srgbClr val="00FF00"/>
            </a:solidFill>
            <a:round/>
            <a:headEnd/>
            <a:tailEnd/>
          </a:ln>
        </p:spPr>
        <p:txBody>
          <a:bodyPr wrap="none"/>
          <a:lstStyle/>
          <a:p>
            <a:endParaRPr lang="zh-TW" altLang="en-US"/>
          </a:p>
        </p:txBody>
      </p:sp>
      <p:sp>
        <p:nvSpPr>
          <p:cNvPr id="211999" name="Line 26"/>
          <p:cNvSpPr>
            <a:spLocks noChangeShapeType="1"/>
          </p:cNvSpPr>
          <p:nvPr/>
        </p:nvSpPr>
        <p:spPr bwMode="auto">
          <a:xfrm>
            <a:off x="3505200" y="3276600"/>
            <a:ext cx="533400" cy="0"/>
          </a:xfrm>
          <a:prstGeom prst="line">
            <a:avLst/>
          </a:prstGeom>
          <a:noFill/>
          <a:ln w="9525">
            <a:solidFill>
              <a:srgbClr val="00FF00"/>
            </a:solidFill>
            <a:round/>
            <a:headEnd/>
            <a:tailEnd/>
          </a:ln>
        </p:spPr>
        <p:txBody>
          <a:bodyPr wrap="none"/>
          <a:lstStyle/>
          <a:p>
            <a:endParaRPr lang="zh-TW" altLang="en-US"/>
          </a:p>
        </p:txBody>
      </p:sp>
      <p:sp>
        <p:nvSpPr>
          <p:cNvPr id="212000" name="Line 27"/>
          <p:cNvSpPr>
            <a:spLocks noChangeShapeType="1"/>
          </p:cNvSpPr>
          <p:nvPr/>
        </p:nvSpPr>
        <p:spPr bwMode="auto">
          <a:xfrm>
            <a:off x="3429000" y="4495800"/>
            <a:ext cx="533400" cy="0"/>
          </a:xfrm>
          <a:prstGeom prst="line">
            <a:avLst/>
          </a:prstGeom>
          <a:noFill/>
          <a:ln w="9525">
            <a:solidFill>
              <a:srgbClr val="00FF00"/>
            </a:solidFill>
            <a:round/>
            <a:headEnd/>
            <a:tailEnd/>
          </a:ln>
        </p:spPr>
        <p:txBody>
          <a:bodyPr wrap="none"/>
          <a:lstStyle/>
          <a:p>
            <a:endParaRPr lang="zh-TW" altLang="en-US"/>
          </a:p>
        </p:txBody>
      </p:sp>
      <p:sp>
        <p:nvSpPr>
          <p:cNvPr id="212001" name="Line 28"/>
          <p:cNvSpPr>
            <a:spLocks noChangeShapeType="1"/>
          </p:cNvSpPr>
          <p:nvPr/>
        </p:nvSpPr>
        <p:spPr bwMode="auto">
          <a:xfrm>
            <a:off x="5943600" y="2057400"/>
            <a:ext cx="533400" cy="0"/>
          </a:xfrm>
          <a:prstGeom prst="line">
            <a:avLst/>
          </a:prstGeom>
          <a:noFill/>
          <a:ln w="9525">
            <a:solidFill>
              <a:srgbClr val="00FF00"/>
            </a:solidFill>
            <a:round/>
            <a:headEnd/>
            <a:tailEnd/>
          </a:ln>
        </p:spPr>
        <p:txBody>
          <a:bodyPr wrap="none"/>
          <a:lstStyle/>
          <a:p>
            <a:endParaRPr lang="zh-TW" altLang="en-US"/>
          </a:p>
        </p:txBody>
      </p:sp>
      <p:sp>
        <p:nvSpPr>
          <p:cNvPr id="212002" name="Line 29"/>
          <p:cNvSpPr>
            <a:spLocks noChangeShapeType="1"/>
          </p:cNvSpPr>
          <p:nvPr/>
        </p:nvSpPr>
        <p:spPr bwMode="auto">
          <a:xfrm>
            <a:off x="5943600" y="3276600"/>
            <a:ext cx="533400" cy="0"/>
          </a:xfrm>
          <a:prstGeom prst="line">
            <a:avLst/>
          </a:prstGeom>
          <a:noFill/>
          <a:ln w="9525">
            <a:solidFill>
              <a:srgbClr val="00FF00"/>
            </a:solidFill>
            <a:round/>
            <a:headEnd/>
            <a:tailEnd/>
          </a:ln>
        </p:spPr>
        <p:txBody>
          <a:bodyPr wrap="none"/>
          <a:lstStyle/>
          <a:p>
            <a:endParaRPr lang="zh-TW" altLang="en-US"/>
          </a:p>
        </p:txBody>
      </p:sp>
      <p:sp>
        <p:nvSpPr>
          <p:cNvPr id="212003" name="Line 30"/>
          <p:cNvSpPr>
            <a:spLocks noChangeShapeType="1"/>
          </p:cNvSpPr>
          <p:nvPr/>
        </p:nvSpPr>
        <p:spPr bwMode="auto">
          <a:xfrm>
            <a:off x="5943600" y="4495800"/>
            <a:ext cx="533400" cy="0"/>
          </a:xfrm>
          <a:prstGeom prst="line">
            <a:avLst/>
          </a:prstGeom>
          <a:noFill/>
          <a:ln w="9525">
            <a:solidFill>
              <a:srgbClr val="00FF00"/>
            </a:solidFill>
            <a:round/>
            <a:headEnd/>
            <a:tailEnd/>
          </a:ln>
        </p:spPr>
        <p:txBody>
          <a:bodyPr wrap="none"/>
          <a:lstStyle/>
          <a:p>
            <a:endParaRPr lang="zh-TW" altLang="en-US"/>
          </a:p>
        </p:txBody>
      </p:sp>
      <p:sp>
        <p:nvSpPr>
          <p:cNvPr id="212004" name="Line 31"/>
          <p:cNvSpPr>
            <a:spLocks noChangeShapeType="1"/>
          </p:cNvSpPr>
          <p:nvPr/>
        </p:nvSpPr>
        <p:spPr bwMode="auto">
          <a:xfrm>
            <a:off x="3505200" y="2286000"/>
            <a:ext cx="533400" cy="762000"/>
          </a:xfrm>
          <a:prstGeom prst="line">
            <a:avLst/>
          </a:prstGeom>
          <a:noFill/>
          <a:ln w="9525">
            <a:solidFill>
              <a:srgbClr val="00FF00"/>
            </a:solidFill>
            <a:round/>
            <a:headEnd/>
            <a:tailEnd/>
          </a:ln>
        </p:spPr>
        <p:txBody>
          <a:bodyPr wrap="none"/>
          <a:lstStyle/>
          <a:p>
            <a:endParaRPr lang="zh-TW" altLang="en-US"/>
          </a:p>
        </p:txBody>
      </p:sp>
      <p:sp>
        <p:nvSpPr>
          <p:cNvPr id="212005" name="Line 32"/>
          <p:cNvSpPr>
            <a:spLocks noChangeShapeType="1"/>
          </p:cNvSpPr>
          <p:nvPr/>
        </p:nvSpPr>
        <p:spPr bwMode="auto">
          <a:xfrm>
            <a:off x="5943600" y="3505200"/>
            <a:ext cx="533400" cy="762000"/>
          </a:xfrm>
          <a:prstGeom prst="line">
            <a:avLst/>
          </a:prstGeom>
          <a:noFill/>
          <a:ln w="9525">
            <a:solidFill>
              <a:srgbClr val="00FF00"/>
            </a:solidFill>
            <a:round/>
            <a:headEnd/>
            <a:tailEnd/>
          </a:ln>
        </p:spPr>
        <p:txBody>
          <a:bodyPr wrap="none"/>
          <a:lstStyle/>
          <a:p>
            <a:endParaRPr lang="zh-TW" altLang="en-US"/>
          </a:p>
        </p:txBody>
      </p:sp>
      <p:sp>
        <p:nvSpPr>
          <p:cNvPr id="212006" name="Line 33"/>
          <p:cNvSpPr>
            <a:spLocks noChangeShapeType="1"/>
          </p:cNvSpPr>
          <p:nvPr/>
        </p:nvSpPr>
        <p:spPr bwMode="auto">
          <a:xfrm flipH="1">
            <a:off x="5943600" y="2286000"/>
            <a:ext cx="533400" cy="762000"/>
          </a:xfrm>
          <a:prstGeom prst="line">
            <a:avLst/>
          </a:prstGeom>
          <a:noFill/>
          <a:ln w="9525">
            <a:solidFill>
              <a:srgbClr val="00FF00"/>
            </a:solidFill>
            <a:round/>
            <a:headEnd/>
            <a:tailEnd/>
          </a:ln>
        </p:spPr>
        <p:txBody>
          <a:bodyPr wrap="none"/>
          <a:lstStyle/>
          <a:p>
            <a:endParaRPr lang="zh-TW" altLang="en-US"/>
          </a:p>
        </p:txBody>
      </p:sp>
      <p:sp>
        <p:nvSpPr>
          <p:cNvPr id="212007" name="Line 34"/>
          <p:cNvSpPr>
            <a:spLocks noChangeShapeType="1"/>
          </p:cNvSpPr>
          <p:nvPr/>
        </p:nvSpPr>
        <p:spPr bwMode="auto">
          <a:xfrm flipH="1">
            <a:off x="3352800" y="3505200"/>
            <a:ext cx="685800" cy="762000"/>
          </a:xfrm>
          <a:prstGeom prst="line">
            <a:avLst/>
          </a:prstGeom>
          <a:noFill/>
          <a:ln w="9525">
            <a:solidFill>
              <a:srgbClr val="00FF00"/>
            </a:solidFill>
            <a:round/>
            <a:headEnd/>
            <a:tailEnd/>
          </a:ln>
        </p:spPr>
        <p:txBody>
          <a:bodyPr wrap="none"/>
          <a:lstStyle/>
          <a:p>
            <a:endParaRPr lang="zh-TW" altLang="en-US"/>
          </a:p>
        </p:txBody>
      </p:sp>
      <p:sp>
        <p:nvSpPr>
          <p:cNvPr id="212008" name="Text Box 39"/>
          <p:cNvSpPr txBox="1">
            <a:spLocks noChangeArrowheads="1"/>
          </p:cNvSpPr>
          <p:nvPr/>
        </p:nvSpPr>
        <p:spPr bwMode="auto">
          <a:xfrm>
            <a:off x="6477000" y="3068638"/>
            <a:ext cx="1982788" cy="406400"/>
          </a:xfrm>
          <a:prstGeom prst="rect">
            <a:avLst/>
          </a:prstGeom>
          <a:solidFill>
            <a:srgbClr val="00B050"/>
          </a:solidFill>
          <a:ln w="9525">
            <a:solidFill>
              <a:srgbClr val="FFCCFF"/>
            </a:solidFill>
            <a:miter lim="800000"/>
            <a:headEnd/>
            <a:tailEnd/>
          </a:ln>
        </p:spPr>
        <p:txBody>
          <a:bodyPr>
            <a:spAutoFit/>
          </a:bodyPr>
          <a:lstStyle/>
          <a:p>
            <a:pPr algn="ctr">
              <a:spcBef>
                <a:spcPct val="50000"/>
              </a:spcBef>
            </a:pPr>
            <a:r>
              <a:rPr lang="zh-TW" altLang="en-US" sz="2000" b="1">
                <a:solidFill>
                  <a:srgbClr val="FF0000"/>
                </a:solidFill>
                <a:latin typeface="標楷體" pitchFamily="65" charset="-120"/>
                <a:ea typeface="標楷體" pitchFamily="65" charset="-120"/>
                <a:hlinkClick r:id="" action="ppaction://noaction"/>
              </a:rPr>
              <a:t>導入</a:t>
            </a:r>
            <a:r>
              <a:rPr lang="en-US" altLang="zh-TW" sz="2000" b="1">
                <a:solidFill>
                  <a:srgbClr val="FF0000"/>
                </a:solidFill>
                <a:latin typeface="標楷體" pitchFamily="65" charset="-120"/>
                <a:ea typeface="標楷體" pitchFamily="65" charset="-120"/>
                <a:hlinkClick r:id="" action="ppaction://noaction"/>
              </a:rPr>
              <a:t>e</a:t>
            </a:r>
            <a:r>
              <a:rPr lang="zh-TW" altLang="en-US" sz="2000" b="1">
                <a:solidFill>
                  <a:srgbClr val="FF0000"/>
                </a:solidFill>
                <a:latin typeface="標楷體" pitchFamily="65" charset="-120"/>
                <a:ea typeface="標楷體" pitchFamily="65" charset="-120"/>
                <a:hlinkClick r:id="" action="ppaction://noaction"/>
              </a:rPr>
              <a:t>化</a:t>
            </a:r>
            <a:endParaRPr lang="zh-TW" altLang="en-US" sz="2000" b="1">
              <a:solidFill>
                <a:srgbClr val="FF0000"/>
              </a:solidFill>
              <a:latin typeface="標楷體" pitchFamily="65" charset="-120"/>
              <a:ea typeface="標楷體" pitchFamily="65" charset="-120"/>
            </a:endParaRPr>
          </a:p>
        </p:txBody>
      </p:sp>
      <p:sp>
        <p:nvSpPr>
          <p:cNvPr id="42" name="Text Box 12"/>
          <p:cNvSpPr txBox="1">
            <a:spLocks noChangeArrowheads="1"/>
          </p:cNvSpPr>
          <p:nvPr/>
        </p:nvSpPr>
        <p:spPr bwMode="auto">
          <a:xfrm>
            <a:off x="1115616" y="4581128"/>
            <a:ext cx="2286000" cy="406400"/>
          </a:xfrm>
          <a:prstGeom prst="rect">
            <a:avLst/>
          </a:prstGeom>
          <a:solidFill>
            <a:srgbClr val="C00000"/>
          </a:solidFill>
          <a:ln w="9525">
            <a:solidFill>
              <a:srgbClr val="FFFFCC"/>
            </a:solidFill>
            <a:miter lim="800000"/>
            <a:headEnd/>
            <a:tailEnd/>
          </a:ln>
        </p:spPr>
        <p:txBody>
          <a:bodyPr>
            <a:spAutoFit/>
          </a:bodyPr>
          <a:lstStyle/>
          <a:p>
            <a:pPr algn="ctr">
              <a:spcBef>
                <a:spcPct val="50000"/>
              </a:spcBef>
            </a:pPr>
            <a:r>
              <a:rPr lang="zh-TW" altLang="en-US" sz="2000" b="1" dirty="0" smtClean="0">
                <a:solidFill>
                  <a:schemeClr val="accent2">
                    <a:lumMod val="40000"/>
                    <a:lumOff val="60000"/>
                  </a:schemeClr>
                </a:solidFill>
                <a:latin typeface="標楷體" pitchFamily="65" charset="-120"/>
                <a:ea typeface="標楷體" pitchFamily="65" charset="-120"/>
              </a:rPr>
              <a:t>學習型組織</a:t>
            </a:r>
            <a:endParaRPr lang="zh-TW" altLang="en-US" sz="2000" b="1" dirty="0">
              <a:solidFill>
                <a:schemeClr val="accent2">
                  <a:lumMod val="40000"/>
                  <a:lumOff val="60000"/>
                </a:schemeClr>
              </a:solidFill>
              <a:latin typeface="標楷體" pitchFamily="65" charset="-120"/>
              <a:ea typeface="標楷體" pitchFamily="65" charset="-120"/>
            </a:endParaRPr>
          </a:p>
        </p:txBody>
      </p:sp>
      <p:sp>
        <p:nvSpPr>
          <p:cNvPr id="43" name="Text Box 12"/>
          <p:cNvSpPr txBox="1">
            <a:spLocks noChangeArrowheads="1"/>
          </p:cNvSpPr>
          <p:nvPr/>
        </p:nvSpPr>
        <p:spPr bwMode="auto">
          <a:xfrm>
            <a:off x="3923928" y="4581128"/>
            <a:ext cx="2016224" cy="406400"/>
          </a:xfrm>
          <a:prstGeom prst="rect">
            <a:avLst/>
          </a:prstGeom>
          <a:solidFill>
            <a:srgbClr val="C00000"/>
          </a:solidFill>
          <a:ln w="9525">
            <a:solidFill>
              <a:srgbClr val="FFFFCC"/>
            </a:solidFill>
            <a:miter lim="800000"/>
            <a:headEnd/>
            <a:tailEnd/>
          </a:ln>
        </p:spPr>
        <p:txBody>
          <a:bodyPr wrap="square">
            <a:spAutoFit/>
          </a:bodyPr>
          <a:lstStyle/>
          <a:p>
            <a:pPr algn="ctr">
              <a:spcBef>
                <a:spcPct val="50000"/>
              </a:spcBef>
            </a:pPr>
            <a:r>
              <a:rPr lang="zh-TW" altLang="en-US" sz="2000" b="1" dirty="0" smtClean="0">
                <a:solidFill>
                  <a:schemeClr val="accent2">
                    <a:lumMod val="40000"/>
                    <a:lumOff val="60000"/>
                  </a:schemeClr>
                </a:solidFill>
                <a:latin typeface="標楷體" pitchFamily="65" charset="-120"/>
                <a:ea typeface="標楷體" pitchFamily="65" charset="-120"/>
              </a:rPr>
              <a:t>學習型組織</a:t>
            </a:r>
            <a:endParaRPr lang="zh-TW" altLang="en-US" sz="2000" b="1" dirty="0">
              <a:solidFill>
                <a:schemeClr val="accent2">
                  <a:lumMod val="40000"/>
                  <a:lumOff val="60000"/>
                </a:schemeClr>
              </a:solidFill>
              <a:latin typeface="標楷體" pitchFamily="65" charset="-120"/>
              <a:ea typeface="標楷體" pitchFamily="65" charset="-120"/>
            </a:endParaRPr>
          </a:p>
        </p:txBody>
      </p:sp>
      <p:cxnSp>
        <p:nvCxnSpPr>
          <p:cNvPr id="3" name="直線接點 2"/>
          <p:cNvCxnSpPr/>
          <p:nvPr/>
        </p:nvCxnSpPr>
        <p:spPr>
          <a:xfrm>
            <a:off x="1371600" y="980728"/>
            <a:ext cx="7520880" cy="5256584"/>
          </a:xfrm>
          <a:prstGeom prst="line">
            <a:avLst/>
          </a:prstGeom>
          <a:ln w="88900">
            <a:solidFill>
              <a:srgbClr val="FFFF00"/>
            </a:solidFill>
            <a:prstDash val="sys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389185E2-8E2D-4C48-A227-59C2DD667C53}" type="slidenum">
              <a:rPr lang="en-US" altLang="zh-TW" smtClean="0"/>
              <a:pPr>
                <a:defRPr/>
              </a:pPr>
              <a:t>25</a:t>
            </a:fld>
            <a:endParaRPr lang="en-US" altLang="zh-TW"/>
          </a:p>
        </p:txBody>
      </p:sp>
      <p:pic>
        <p:nvPicPr>
          <p:cNvPr id="11266" name="Picture 2"/>
          <p:cNvPicPr>
            <a:picLocks noGrp="1" noChangeAspect="1" noChangeArrowheads="1"/>
          </p:cNvPicPr>
          <p:nvPr>
            <p:ph idx="1"/>
          </p:nvPr>
        </p:nvPicPr>
        <p:blipFill>
          <a:blip r:embed="rId2" cstate="print"/>
          <a:srcRect/>
          <a:stretch>
            <a:fillRect/>
          </a:stretch>
        </p:blipFill>
        <p:spPr bwMode="auto">
          <a:xfrm>
            <a:off x="395536" y="620688"/>
            <a:ext cx="8526595" cy="439248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389185E2-8E2D-4C48-A227-59C2DD667C53}" type="slidenum">
              <a:rPr lang="en-US" altLang="zh-TW" smtClean="0"/>
              <a:pPr>
                <a:defRPr/>
              </a:pPr>
              <a:t>26</a:t>
            </a:fld>
            <a:endParaRPr lang="en-US" altLang="zh-TW"/>
          </a:p>
        </p:txBody>
      </p:sp>
      <p:pic>
        <p:nvPicPr>
          <p:cNvPr id="1026" name="Picture 2"/>
          <p:cNvPicPr>
            <a:picLocks noChangeAspect="1" noChangeArrowheads="1"/>
          </p:cNvPicPr>
          <p:nvPr/>
        </p:nvPicPr>
        <p:blipFill>
          <a:blip r:embed="rId2" cstate="print"/>
          <a:srcRect/>
          <a:stretch>
            <a:fillRect/>
          </a:stretch>
        </p:blipFill>
        <p:spPr bwMode="auto">
          <a:xfrm>
            <a:off x="251520" y="980728"/>
            <a:ext cx="8656487" cy="4614292"/>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389185E2-8E2D-4C48-A227-59C2DD667C53}" type="slidenum">
              <a:rPr lang="en-US" altLang="zh-TW" smtClean="0"/>
              <a:pPr>
                <a:defRPr/>
              </a:pPr>
              <a:t>27</a:t>
            </a:fld>
            <a:endParaRPr lang="en-US" altLang="zh-TW"/>
          </a:p>
        </p:txBody>
      </p:sp>
      <p:pic>
        <p:nvPicPr>
          <p:cNvPr id="2050" name="Picture 2"/>
          <p:cNvPicPr>
            <a:picLocks noChangeAspect="1" noChangeArrowheads="1"/>
          </p:cNvPicPr>
          <p:nvPr/>
        </p:nvPicPr>
        <p:blipFill>
          <a:blip r:embed="rId2" cstate="print"/>
          <a:srcRect/>
          <a:stretch>
            <a:fillRect/>
          </a:stretch>
        </p:blipFill>
        <p:spPr bwMode="auto">
          <a:xfrm>
            <a:off x="1259632" y="260648"/>
            <a:ext cx="6791325" cy="58197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389185E2-8E2D-4C48-A227-59C2DD667C53}" type="slidenum">
              <a:rPr lang="en-US" altLang="zh-TW" smtClean="0"/>
              <a:pPr>
                <a:defRPr/>
              </a:pPr>
              <a:t>28</a:t>
            </a:fld>
            <a:endParaRPr lang="en-US" altLang="zh-TW"/>
          </a:p>
        </p:txBody>
      </p:sp>
      <p:pic>
        <p:nvPicPr>
          <p:cNvPr id="3074" name="Picture 2"/>
          <p:cNvPicPr>
            <a:picLocks noChangeAspect="1" noChangeArrowheads="1"/>
          </p:cNvPicPr>
          <p:nvPr/>
        </p:nvPicPr>
        <p:blipFill>
          <a:blip r:embed="rId2" cstate="print"/>
          <a:srcRect/>
          <a:stretch>
            <a:fillRect/>
          </a:stretch>
        </p:blipFill>
        <p:spPr bwMode="auto">
          <a:xfrm>
            <a:off x="747959" y="744252"/>
            <a:ext cx="7784482" cy="527703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389185E2-8E2D-4C48-A227-59C2DD667C53}" type="slidenum">
              <a:rPr lang="en-US" altLang="zh-TW" smtClean="0"/>
              <a:pPr>
                <a:defRPr/>
              </a:pPr>
              <a:t>29</a:t>
            </a:fld>
            <a:endParaRPr lang="en-US" altLang="zh-TW"/>
          </a:p>
        </p:txBody>
      </p:sp>
      <p:pic>
        <p:nvPicPr>
          <p:cNvPr id="4098" name="Picture 2"/>
          <p:cNvPicPr>
            <a:picLocks noGrp="1" noChangeAspect="1" noChangeArrowheads="1"/>
          </p:cNvPicPr>
          <p:nvPr>
            <p:ph idx="1"/>
          </p:nvPr>
        </p:nvPicPr>
        <p:blipFill>
          <a:blip r:embed="rId2" cstate="print"/>
          <a:srcRect/>
          <a:stretch>
            <a:fillRect/>
          </a:stretch>
        </p:blipFill>
        <p:spPr bwMode="auto">
          <a:xfrm>
            <a:off x="1104762" y="685662"/>
            <a:ext cx="7211653" cy="547964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投影片編號版面配置區 3"/>
          <p:cNvSpPr>
            <a:spLocks noGrp="1"/>
          </p:cNvSpPr>
          <p:nvPr>
            <p:ph type="sldNum" sz="quarter" idx="12"/>
          </p:nvPr>
        </p:nvSpPr>
        <p:spPr/>
        <p:txBody>
          <a:bodyPr/>
          <a:lstStyle/>
          <a:p>
            <a:pPr>
              <a:defRPr/>
            </a:pPr>
            <a:fld id="{E6ED8693-6D72-4B87-BDB5-9D6E1D43568D}" type="slidenum">
              <a:rPr lang="en-US" altLang="zh-TW"/>
              <a:pPr>
                <a:defRPr/>
              </a:pPr>
              <a:t>3</a:t>
            </a:fld>
            <a:endParaRPr lang="en-US" altLang="zh-TW"/>
          </a:p>
        </p:txBody>
      </p:sp>
      <p:pic>
        <p:nvPicPr>
          <p:cNvPr id="200707" name="Picture 2" descr="創辦人"/>
          <p:cNvPicPr>
            <a:picLocks noChangeAspect="1" noChangeArrowheads="1"/>
          </p:cNvPicPr>
          <p:nvPr/>
        </p:nvPicPr>
        <p:blipFill>
          <a:blip r:embed="rId2" cstate="print"/>
          <a:srcRect/>
          <a:stretch>
            <a:fillRect/>
          </a:stretch>
        </p:blipFill>
        <p:spPr bwMode="auto">
          <a:xfrm>
            <a:off x="862013" y="2365375"/>
            <a:ext cx="1371600" cy="1993900"/>
          </a:xfrm>
          <a:prstGeom prst="rect">
            <a:avLst/>
          </a:prstGeom>
          <a:noFill/>
          <a:ln w="9525">
            <a:noFill/>
            <a:miter lim="800000"/>
            <a:headEnd/>
            <a:tailEnd/>
          </a:ln>
        </p:spPr>
      </p:pic>
      <p:pic>
        <p:nvPicPr>
          <p:cNvPr id="200708" name="Picture 3" descr="吳董事長"/>
          <p:cNvPicPr>
            <a:picLocks noChangeAspect="1" noChangeArrowheads="1"/>
          </p:cNvPicPr>
          <p:nvPr/>
        </p:nvPicPr>
        <p:blipFill>
          <a:blip r:embed="rId3" cstate="print"/>
          <a:srcRect/>
          <a:stretch>
            <a:fillRect/>
          </a:stretch>
        </p:blipFill>
        <p:spPr bwMode="auto">
          <a:xfrm>
            <a:off x="3581400" y="2362200"/>
            <a:ext cx="1444625" cy="1962150"/>
          </a:xfrm>
          <a:prstGeom prst="rect">
            <a:avLst/>
          </a:prstGeom>
          <a:noFill/>
          <a:ln w="9525">
            <a:noFill/>
            <a:miter lim="800000"/>
            <a:headEnd/>
            <a:tailEnd/>
          </a:ln>
        </p:spPr>
      </p:pic>
      <p:pic>
        <p:nvPicPr>
          <p:cNvPr id="200709" name="Picture 4" descr="yen2"/>
          <p:cNvPicPr>
            <a:picLocks noChangeAspect="1" noChangeArrowheads="1"/>
          </p:cNvPicPr>
          <p:nvPr/>
        </p:nvPicPr>
        <p:blipFill>
          <a:blip r:embed="rId4" cstate="print"/>
          <a:srcRect l="6993" t="28792" r="54160" b="37962"/>
          <a:stretch>
            <a:fillRect/>
          </a:stretch>
        </p:blipFill>
        <p:spPr bwMode="auto">
          <a:xfrm>
            <a:off x="6400800" y="2438400"/>
            <a:ext cx="1638300" cy="1984375"/>
          </a:xfrm>
          <a:prstGeom prst="rect">
            <a:avLst/>
          </a:prstGeom>
          <a:noFill/>
          <a:ln w="9525">
            <a:noFill/>
            <a:miter lim="800000"/>
            <a:headEnd/>
            <a:tailEnd/>
          </a:ln>
        </p:spPr>
      </p:pic>
      <p:sp>
        <p:nvSpPr>
          <p:cNvPr id="1893381" name="AutoShape 5"/>
          <p:cNvSpPr>
            <a:spLocks noChangeArrowheads="1"/>
          </p:cNvSpPr>
          <p:nvPr/>
        </p:nvSpPr>
        <p:spPr bwMode="auto">
          <a:xfrm>
            <a:off x="2743200" y="3048000"/>
            <a:ext cx="457200" cy="990600"/>
          </a:xfrm>
          <a:prstGeom prst="rightArrow">
            <a:avLst>
              <a:gd name="adj1" fmla="val 50000"/>
              <a:gd name="adj2" fmla="val 25000"/>
            </a:avLst>
          </a:prstGeom>
          <a:gradFill rotWithShape="0">
            <a:gsLst>
              <a:gs pos="0">
                <a:schemeClr val="accent1"/>
              </a:gs>
              <a:gs pos="50000">
                <a:schemeClr val="bg1"/>
              </a:gs>
              <a:gs pos="100000">
                <a:schemeClr val="accent1"/>
              </a:gs>
            </a:gsLst>
            <a:lin ang="5400000" scaled="1"/>
          </a:gradFill>
          <a:ln w="12700">
            <a:solidFill>
              <a:schemeClr val="tx1"/>
            </a:solidFill>
            <a:miter lim="800000"/>
            <a:headEnd type="none" w="sm" len="sm"/>
            <a:tailEnd type="none" w="sm" len="sm"/>
          </a:ln>
          <a:effectLst>
            <a:outerShdw dist="107763" dir="2700000" algn="ctr" rotWithShape="0">
              <a:schemeClr val="bg2"/>
            </a:outerShdw>
          </a:effectLst>
        </p:spPr>
        <p:txBody>
          <a:bodyPr wrap="none" anchor="ctr"/>
          <a:lstStyle/>
          <a:p>
            <a:pPr>
              <a:defRPr/>
            </a:pPr>
            <a:endParaRPr lang="zh-TW" altLang="en-US"/>
          </a:p>
        </p:txBody>
      </p:sp>
      <p:sp>
        <p:nvSpPr>
          <p:cNvPr id="1893382" name="AutoShape 6"/>
          <p:cNvSpPr>
            <a:spLocks noChangeArrowheads="1"/>
          </p:cNvSpPr>
          <p:nvPr/>
        </p:nvSpPr>
        <p:spPr bwMode="auto">
          <a:xfrm>
            <a:off x="5486400" y="3048000"/>
            <a:ext cx="457200" cy="990600"/>
          </a:xfrm>
          <a:prstGeom prst="rightArrow">
            <a:avLst>
              <a:gd name="adj1" fmla="val 50000"/>
              <a:gd name="adj2" fmla="val 25000"/>
            </a:avLst>
          </a:prstGeom>
          <a:gradFill rotWithShape="0">
            <a:gsLst>
              <a:gs pos="0">
                <a:schemeClr val="accent1"/>
              </a:gs>
              <a:gs pos="50000">
                <a:schemeClr val="bg1"/>
              </a:gs>
              <a:gs pos="100000">
                <a:schemeClr val="accent1"/>
              </a:gs>
            </a:gsLst>
            <a:lin ang="5400000" scaled="1"/>
          </a:gradFill>
          <a:ln w="12700">
            <a:solidFill>
              <a:schemeClr val="tx1"/>
            </a:solidFill>
            <a:miter lim="800000"/>
            <a:headEnd type="none" w="sm" len="sm"/>
            <a:tailEnd type="none" w="sm" len="sm"/>
          </a:ln>
          <a:effectLst>
            <a:outerShdw dist="107763" dir="2700000" algn="ctr" rotWithShape="0">
              <a:schemeClr val="bg2"/>
            </a:outerShdw>
          </a:effectLst>
        </p:spPr>
        <p:txBody>
          <a:bodyPr wrap="none" anchor="ctr"/>
          <a:lstStyle/>
          <a:p>
            <a:pPr>
              <a:defRPr/>
            </a:pPr>
            <a:endParaRPr lang="zh-TW" altLang="en-US"/>
          </a:p>
        </p:txBody>
      </p:sp>
      <p:sp>
        <p:nvSpPr>
          <p:cNvPr id="1893383" name="Rectangle 7"/>
          <p:cNvSpPr>
            <a:spLocks noChangeArrowheads="1"/>
          </p:cNvSpPr>
          <p:nvPr/>
        </p:nvSpPr>
        <p:spPr bwMode="auto">
          <a:xfrm>
            <a:off x="2133600" y="152400"/>
            <a:ext cx="4775200" cy="706438"/>
          </a:xfrm>
          <a:prstGeom prst="rect">
            <a:avLst/>
          </a:prstGeom>
          <a:noFill/>
          <a:ln w="12700">
            <a:noFill/>
            <a:miter lim="800000"/>
            <a:headEnd type="none" w="sm" len="sm"/>
            <a:tailEnd type="none" w="sm" len="sm"/>
          </a:ln>
          <a:effectLst/>
        </p:spPr>
        <p:txBody>
          <a:bodyPr/>
          <a:lstStyle/>
          <a:p>
            <a:pPr algn="ctr">
              <a:defRPr/>
            </a:pPr>
            <a:r>
              <a:rPr lang="en-US" altLang="zh-TW" sz="4000" b="1" dirty="0">
                <a:solidFill>
                  <a:schemeClr val="tx2"/>
                </a:solidFill>
                <a:effectLst>
                  <a:outerShdw blurRad="38100" dist="38100" dir="2700000" algn="tl">
                    <a:srgbClr val="000000"/>
                  </a:outerShdw>
                </a:effectLst>
                <a:ea typeface="標楷體" pitchFamily="65" charset="-120"/>
              </a:rPr>
              <a:t>   </a:t>
            </a:r>
            <a:r>
              <a:rPr lang="zh-TW" altLang="en-US" sz="4000" b="1" dirty="0">
                <a:solidFill>
                  <a:schemeClr val="tx2"/>
                </a:solidFill>
                <a:effectLst>
                  <a:outerShdw blurRad="38100" dist="38100" dir="2700000" algn="tl">
                    <a:srgbClr val="000000"/>
                  </a:outerShdw>
                </a:effectLst>
                <a:ea typeface="標楷體" pitchFamily="65" charset="-120"/>
              </a:rPr>
              <a:t>沿    革</a:t>
            </a:r>
            <a:endParaRPr lang="zh-TW" altLang="en-US" sz="4000" b="1" dirty="0">
              <a:solidFill>
                <a:schemeClr val="tx2"/>
              </a:solidFill>
              <a:effectLst>
                <a:outerShdw blurRad="38100" dist="38100" dir="2700000" algn="tl">
                  <a:srgbClr val="000000"/>
                </a:outerShdw>
              </a:effectLst>
              <a:ea typeface="華康中楷體" pitchFamily="49" charset="-120"/>
            </a:endParaRPr>
          </a:p>
        </p:txBody>
      </p:sp>
      <p:sp>
        <p:nvSpPr>
          <p:cNvPr id="200713" name="Text Box 8"/>
          <p:cNvSpPr txBox="1">
            <a:spLocks noChangeArrowheads="1"/>
          </p:cNvSpPr>
          <p:nvPr/>
        </p:nvSpPr>
        <p:spPr bwMode="auto">
          <a:xfrm>
            <a:off x="533400" y="1676400"/>
            <a:ext cx="2057400" cy="396875"/>
          </a:xfrm>
          <a:prstGeom prst="rect">
            <a:avLst/>
          </a:prstGeom>
          <a:noFill/>
          <a:ln w="12700">
            <a:noFill/>
            <a:miter lim="800000"/>
            <a:headEnd type="none" w="sm" len="sm"/>
            <a:tailEnd type="none" w="sm" len="sm"/>
          </a:ln>
        </p:spPr>
        <p:txBody>
          <a:bodyPr>
            <a:spAutoFit/>
          </a:bodyPr>
          <a:lstStyle/>
          <a:p>
            <a:pPr eaLnBrk="0" hangingPunct="0"/>
            <a:r>
              <a:rPr kumimoji="0" lang="zh-TW" altLang="en-US" sz="2000" b="1" dirty="0">
                <a:latin typeface="Times New Roman" pitchFamily="18" charset="0"/>
                <a:ea typeface="標楷體" pitchFamily="65" charset="-120"/>
              </a:rPr>
              <a:t>創辦人：嚴慶齡</a:t>
            </a:r>
            <a:endParaRPr kumimoji="0" lang="zh-TW" altLang="en-US" sz="2000" b="1" dirty="0">
              <a:solidFill>
                <a:srgbClr val="000099"/>
              </a:solidFill>
              <a:latin typeface="Times New Roman" pitchFamily="18" charset="0"/>
              <a:ea typeface="標楷體" pitchFamily="65" charset="-120"/>
            </a:endParaRPr>
          </a:p>
        </p:txBody>
      </p:sp>
      <p:sp>
        <p:nvSpPr>
          <p:cNvPr id="200714" name="Text Box 9"/>
          <p:cNvSpPr txBox="1">
            <a:spLocks noChangeArrowheads="1"/>
          </p:cNvSpPr>
          <p:nvPr/>
        </p:nvSpPr>
        <p:spPr bwMode="auto">
          <a:xfrm>
            <a:off x="3352800" y="1676400"/>
            <a:ext cx="2438400" cy="396875"/>
          </a:xfrm>
          <a:prstGeom prst="rect">
            <a:avLst/>
          </a:prstGeom>
          <a:noFill/>
          <a:ln w="12700">
            <a:noFill/>
            <a:miter lim="800000"/>
            <a:headEnd type="none" w="sm" len="sm"/>
            <a:tailEnd type="none" w="sm" len="sm"/>
          </a:ln>
        </p:spPr>
        <p:txBody>
          <a:bodyPr>
            <a:spAutoFit/>
          </a:bodyPr>
          <a:lstStyle/>
          <a:p>
            <a:pPr eaLnBrk="0" hangingPunct="0"/>
            <a:r>
              <a:rPr kumimoji="0" lang="zh-TW" altLang="en-US" sz="2000" b="1">
                <a:latin typeface="Times New Roman" pitchFamily="18" charset="0"/>
                <a:ea typeface="標楷體" pitchFamily="65" charset="-120"/>
              </a:rPr>
              <a:t>董事長：吳舜文</a:t>
            </a:r>
          </a:p>
        </p:txBody>
      </p:sp>
      <p:sp>
        <p:nvSpPr>
          <p:cNvPr id="200715" name="Text Box 10"/>
          <p:cNvSpPr txBox="1">
            <a:spLocks noChangeArrowheads="1"/>
          </p:cNvSpPr>
          <p:nvPr/>
        </p:nvSpPr>
        <p:spPr bwMode="auto">
          <a:xfrm>
            <a:off x="6096000" y="1676400"/>
            <a:ext cx="2782888" cy="396875"/>
          </a:xfrm>
          <a:prstGeom prst="rect">
            <a:avLst/>
          </a:prstGeom>
          <a:noFill/>
          <a:ln w="12700">
            <a:noFill/>
            <a:miter lim="800000"/>
            <a:headEnd type="none" w="sm" len="sm"/>
            <a:tailEnd type="none" w="sm" len="sm"/>
          </a:ln>
        </p:spPr>
        <p:txBody>
          <a:bodyPr>
            <a:spAutoFit/>
          </a:bodyPr>
          <a:lstStyle/>
          <a:p>
            <a:pPr eaLnBrk="0" hangingPunct="0"/>
            <a:r>
              <a:rPr kumimoji="0" lang="zh-TW" altLang="en-US" sz="2000" b="1">
                <a:latin typeface="Times New Roman" pitchFamily="18" charset="0"/>
                <a:ea typeface="標楷體" pitchFamily="65" charset="-120"/>
              </a:rPr>
              <a:t>副董事長：嚴凱泰</a:t>
            </a:r>
            <a:endParaRPr kumimoji="0" lang="zh-TW" altLang="en-US" b="1">
              <a:latin typeface="Times New Roman" pitchFamily="18" charset="0"/>
              <a:ea typeface="華康中楷體" pitchFamily="49" charset="-120"/>
            </a:endParaRPr>
          </a:p>
        </p:txBody>
      </p:sp>
      <p:sp>
        <p:nvSpPr>
          <p:cNvPr id="200716" name="AutoShape 11"/>
          <p:cNvSpPr>
            <a:spLocks noChangeArrowheads="1"/>
          </p:cNvSpPr>
          <p:nvPr/>
        </p:nvSpPr>
        <p:spPr bwMode="auto">
          <a:xfrm>
            <a:off x="611188" y="5156200"/>
            <a:ext cx="1952625" cy="781050"/>
          </a:xfrm>
          <a:prstGeom prst="roundRect">
            <a:avLst>
              <a:gd name="adj" fmla="val 16667"/>
            </a:avLst>
          </a:prstGeom>
          <a:solidFill>
            <a:schemeClr val="accent2">
              <a:lumMod val="50000"/>
            </a:schemeClr>
          </a:solidFill>
          <a:ln w="12700">
            <a:solidFill>
              <a:schemeClr val="tx1"/>
            </a:solidFill>
            <a:round/>
            <a:headEnd type="none" w="sm" len="sm"/>
            <a:tailEnd type="none" w="sm" len="sm"/>
          </a:ln>
        </p:spPr>
        <p:txBody>
          <a:bodyPr>
            <a:spAutoFit/>
          </a:bodyPr>
          <a:lstStyle/>
          <a:p>
            <a:pPr eaLnBrk="0" hangingPunct="0">
              <a:spcBef>
                <a:spcPct val="50000"/>
              </a:spcBef>
            </a:pPr>
            <a:r>
              <a:rPr kumimoji="0" lang="zh-TW" altLang="en-US" sz="2000" b="1" dirty="0">
                <a:solidFill>
                  <a:srgbClr val="FFFF00"/>
                </a:solidFill>
                <a:latin typeface="Times New Roman" pitchFamily="18" charset="0"/>
                <a:ea typeface="標楷體" pitchFamily="65" charset="-120"/>
              </a:rPr>
              <a:t>奠定台灣汽車工業發展基礎</a:t>
            </a:r>
          </a:p>
        </p:txBody>
      </p:sp>
      <p:sp>
        <p:nvSpPr>
          <p:cNvPr id="200717" name="AutoShape 12"/>
          <p:cNvSpPr>
            <a:spLocks noChangeArrowheads="1"/>
          </p:cNvSpPr>
          <p:nvPr/>
        </p:nvSpPr>
        <p:spPr bwMode="auto">
          <a:xfrm>
            <a:off x="938213" y="4778375"/>
            <a:ext cx="1222375" cy="444500"/>
          </a:xfrm>
          <a:prstGeom prst="roundRect">
            <a:avLst>
              <a:gd name="adj" fmla="val 16667"/>
            </a:avLst>
          </a:prstGeom>
          <a:gradFill rotWithShape="0">
            <a:gsLst>
              <a:gs pos="0">
                <a:schemeClr val="bg1"/>
              </a:gs>
              <a:gs pos="100000">
                <a:srgbClr val="66FFFF"/>
              </a:gs>
            </a:gsLst>
            <a:path path="shape">
              <a:fillToRect l="50000" t="50000" r="50000" b="50000"/>
            </a:path>
          </a:gradFill>
          <a:ln w="12700">
            <a:solidFill>
              <a:schemeClr val="tx1"/>
            </a:solidFill>
            <a:round/>
            <a:headEnd/>
            <a:tailEnd/>
          </a:ln>
        </p:spPr>
        <p:txBody>
          <a:bodyPr anchor="ctr">
            <a:spAutoFit/>
          </a:bodyPr>
          <a:lstStyle/>
          <a:p>
            <a:pPr algn="ctr" eaLnBrk="0" hangingPunct="0"/>
            <a:r>
              <a:rPr kumimoji="0" lang="zh-TW" altLang="en-US" sz="2000">
                <a:solidFill>
                  <a:srgbClr val="FFFF00"/>
                </a:solidFill>
                <a:latin typeface="Times New Roman" pitchFamily="18" charset="0"/>
                <a:ea typeface="標楷體" pitchFamily="65" charset="-120"/>
              </a:rPr>
              <a:t>任務</a:t>
            </a:r>
          </a:p>
        </p:txBody>
      </p:sp>
      <p:sp>
        <p:nvSpPr>
          <p:cNvPr id="200718" name="AutoShape 13"/>
          <p:cNvSpPr>
            <a:spLocks noChangeArrowheads="1"/>
          </p:cNvSpPr>
          <p:nvPr/>
        </p:nvSpPr>
        <p:spPr bwMode="auto">
          <a:xfrm>
            <a:off x="3340100" y="5154613"/>
            <a:ext cx="1933575" cy="781050"/>
          </a:xfrm>
          <a:prstGeom prst="roundRect">
            <a:avLst>
              <a:gd name="adj" fmla="val 16667"/>
            </a:avLst>
          </a:prstGeom>
          <a:solidFill>
            <a:schemeClr val="accent2">
              <a:lumMod val="50000"/>
            </a:schemeClr>
          </a:solidFill>
          <a:ln w="12700">
            <a:solidFill>
              <a:schemeClr val="tx1"/>
            </a:solidFill>
            <a:round/>
            <a:headEnd type="none" w="sm" len="sm"/>
            <a:tailEnd type="none" w="sm" len="sm"/>
          </a:ln>
        </p:spPr>
        <p:txBody>
          <a:bodyPr>
            <a:spAutoFit/>
          </a:bodyPr>
          <a:lstStyle/>
          <a:p>
            <a:pPr eaLnBrk="0" hangingPunct="0">
              <a:spcBef>
                <a:spcPct val="50000"/>
              </a:spcBef>
            </a:pPr>
            <a:r>
              <a:rPr kumimoji="0" lang="zh-TW" altLang="en-US" sz="2000" b="1" dirty="0">
                <a:solidFill>
                  <a:srgbClr val="FFFF00"/>
                </a:solidFill>
                <a:latin typeface="Times New Roman" pitchFamily="18" charset="0"/>
                <a:ea typeface="標楷體" pitchFamily="65" charset="-120"/>
              </a:rPr>
              <a:t>幫中國人裝上自己的輪子</a:t>
            </a:r>
          </a:p>
        </p:txBody>
      </p:sp>
      <p:sp>
        <p:nvSpPr>
          <p:cNvPr id="200719" name="AutoShape 14"/>
          <p:cNvSpPr>
            <a:spLocks noChangeArrowheads="1"/>
          </p:cNvSpPr>
          <p:nvPr/>
        </p:nvSpPr>
        <p:spPr bwMode="auto">
          <a:xfrm>
            <a:off x="3657600" y="4778375"/>
            <a:ext cx="1222375" cy="444500"/>
          </a:xfrm>
          <a:prstGeom prst="roundRect">
            <a:avLst>
              <a:gd name="adj" fmla="val 16667"/>
            </a:avLst>
          </a:prstGeom>
          <a:gradFill rotWithShape="0">
            <a:gsLst>
              <a:gs pos="0">
                <a:schemeClr val="bg1"/>
              </a:gs>
              <a:gs pos="100000">
                <a:srgbClr val="66FFFF"/>
              </a:gs>
            </a:gsLst>
            <a:path path="shape">
              <a:fillToRect l="50000" t="50000" r="50000" b="50000"/>
            </a:path>
          </a:gradFill>
          <a:ln w="12700">
            <a:solidFill>
              <a:schemeClr val="tx1"/>
            </a:solidFill>
            <a:round/>
            <a:headEnd/>
            <a:tailEnd/>
          </a:ln>
        </p:spPr>
        <p:txBody>
          <a:bodyPr anchor="ctr">
            <a:spAutoFit/>
          </a:bodyPr>
          <a:lstStyle/>
          <a:p>
            <a:pPr algn="ctr" eaLnBrk="0" hangingPunct="0"/>
            <a:r>
              <a:rPr kumimoji="0" lang="zh-TW" altLang="en-US" sz="2000">
                <a:solidFill>
                  <a:srgbClr val="FFFF00"/>
                </a:solidFill>
                <a:latin typeface="Times New Roman" pitchFamily="18" charset="0"/>
                <a:ea typeface="標楷體" pitchFamily="65" charset="-120"/>
              </a:rPr>
              <a:t>任務</a:t>
            </a:r>
          </a:p>
        </p:txBody>
      </p:sp>
      <p:sp>
        <p:nvSpPr>
          <p:cNvPr id="200720" name="AutoShape 15"/>
          <p:cNvSpPr>
            <a:spLocks noChangeArrowheads="1"/>
          </p:cNvSpPr>
          <p:nvPr/>
        </p:nvSpPr>
        <p:spPr bwMode="auto">
          <a:xfrm>
            <a:off x="5793870" y="5168900"/>
            <a:ext cx="3200400" cy="783193"/>
          </a:xfrm>
          <a:prstGeom prst="roundRect">
            <a:avLst>
              <a:gd name="adj" fmla="val 16667"/>
            </a:avLst>
          </a:prstGeom>
          <a:solidFill>
            <a:schemeClr val="accent2">
              <a:lumMod val="50000"/>
            </a:schemeClr>
          </a:solidFill>
          <a:ln w="12700">
            <a:solidFill>
              <a:schemeClr val="tx1"/>
            </a:solidFill>
            <a:round/>
            <a:headEnd type="none" w="sm" len="sm"/>
            <a:tailEnd type="none" w="sm" len="sm"/>
          </a:ln>
        </p:spPr>
        <p:txBody>
          <a:bodyPr>
            <a:spAutoFit/>
          </a:bodyPr>
          <a:lstStyle/>
          <a:p>
            <a:pPr eaLnBrk="0" hangingPunct="0"/>
            <a:r>
              <a:rPr kumimoji="0" lang="zh-TW" altLang="en-US" sz="2000" b="1" dirty="0">
                <a:solidFill>
                  <a:srgbClr val="FFFF00"/>
                </a:solidFill>
                <a:latin typeface="Times New Roman" pitchFamily="18" charset="0"/>
                <a:ea typeface="標楷體" pitchFamily="65" charset="-120"/>
              </a:rPr>
              <a:t>推動企業再造，反敗為勝</a:t>
            </a:r>
          </a:p>
          <a:p>
            <a:pPr eaLnBrk="0" hangingPunct="0"/>
            <a:r>
              <a:rPr kumimoji="0" lang="zh-TW" altLang="en-US" sz="2000" b="1" dirty="0">
                <a:solidFill>
                  <a:srgbClr val="FFFF00"/>
                </a:solidFill>
                <a:latin typeface="Times New Roman" pitchFamily="18" charset="0"/>
                <a:ea typeface="標楷體" pitchFamily="65" charset="-120"/>
              </a:rPr>
              <a:t>帶領裕隆集團邁向國際化</a:t>
            </a:r>
          </a:p>
        </p:txBody>
      </p:sp>
      <p:sp>
        <p:nvSpPr>
          <p:cNvPr id="200721" name="AutoShape 16"/>
          <p:cNvSpPr>
            <a:spLocks noChangeArrowheads="1"/>
          </p:cNvSpPr>
          <p:nvPr/>
        </p:nvSpPr>
        <p:spPr bwMode="auto">
          <a:xfrm>
            <a:off x="6419850" y="4773613"/>
            <a:ext cx="1830388" cy="444500"/>
          </a:xfrm>
          <a:prstGeom prst="roundRect">
            <a:avLst>
              <a:gd name="adj" fmla="val 16667"/>
            </a:avLst>
          </a:prstGeom>
          <a:gradFill rotWithShape="0">
            <a:gsLst>
              <a:gs pos="0">
                <a:schemeClr val="bg1"/>
              </a:gs>
              <a:gs pos="100000">
                <a:srgbClr val="66FFFF"/>
              </a:gs>
            </a:gsLst>
            <a:path path="shape">
              <a:fillToRect l="50000" t="50000" r="50000" b="50000"/>
            </a:path>
          </a:gradFill>
          <a:ln w="12700">
            <a:solidFill>
              <a:schemeClr val="tx1"/>
            </a:solidFill>
            <a:round/>
            <a:headEnd/>
            <a:tailEnd/>
          </a:ln>
        </p:spPr>
        <p:txBody>
          <a:bodyPr anchor="ctr">
            <a:spAutoFit/>
          </a:bodyPr>
          <a:lstStyle/>
          <a:p>
            <a:pPr algn="ctr" eaLnBrk="0" hangingPunct="0"/>
            <a:r>
              <a:rPr kumimoji="0" lang="zh-TW" altLang="en-US" sz="2000" dirty="0">
                <a:solidFill>
                  <a:srgbClr val="FFFF00"/>
                </a:solidFill>
                <a:latin typeface="Times New Roman" pitchFamily="18" charset="0"/>
                <a:ea typeface="標楷體" pitchFamily="65" charset="-120"/>
              </a:rPr>
              <a:t>任務</a:t>
            </a:r>
            <a:endParaRPr kumimoji="0" lang="zh-TW" altLang="en-US" dirty="0">
              <a:solidFill>
                <a:srgbClr val="FFFF00"/>
              </a:solidFill>
              <a:latin typeface="Times New Roman" pitchFamily="18" charset="0"/>
              <a:ea typeface="華康中楷體" pitchFamily="49" charset="-120"/>
            </a:endParaRPr>
          </a:p>
        </p:txBody>
      </p:sp>
      <p:sp>
        <p:nvSpPr>
          <p:cNvPr id="200722" name="Text Box 17"/>
          <p:cNvSpPr txBox="1">
            <a:spLocks noChangeArrowheads="1"/>
          </p:cNvSpPr>
          <p:nvPr/>
        </p:nvSpPr>
        <p:spPr bwMode="auto">
          <a:xfrm>
            <a:off x="890588" y="4367213"/>
            <a:ext cx="1524000" cy="304800"/>
          </a:xfrm>
          <a:prstGeom prst="rect">
            <a:avLst/>
          </a:prstGeom>
          <a:noFill/>
          <a:ln w="12700">
            <a:noFill/>
            <a:miter lim="800000"/>
            <a:headEnd/>
            <a:tailEnd/>
          </a:ln>
        </p:spPr>
        <p:txBody>
          <a:bodyPr>
            <a:spAutoFit/>
          </a:bodyPr>
          <a:lstStyle/>
          <a:p>
            <a:pPr eaLnBrk="0" hangingPunct="0">
              <a:spcBef>
                <a:spcPct val="50000"/>
              </a:spcBef>
            </a:pPr>
            <a:r>
              <a:rPr kumimoji="0" lang="en-US" altLang="zh-TW" sz="1400">
                <a:latin typeface="Times New Roman" pitchFamily="18" charset="0"/>
                <a:ea typeface="華康中楷體" pitchFamily="49" charset="-120"/>
              </a:rPr>
              <a:t>(1909~1981)</a:t>
            </a:r>
          </a:p>
        </p:txBody>
      </p:sp>
      <p:sp>
        <p:nvSpPr>
          <p:cNvPr id="200723" name="Text Box 18"/>
          <p:cNvSpPr txBox="1">
            <a:spLocks noChangeArrowheads="1"/>
          </p:cNvSpPr>
          <p:nvPr/>
        </p:nvSpPr>
        <p:spPr bwMode="auto">
          <a:xfrm>
            <a:off x="3886200" y="4394200"/>
            <a:ext cx="1524000" cy="304800"/>
          </a:xfrm>
          <a:prstGeom prst="rect">
            <a:avLst/>
          </a:prstGeom>
          <a:noFill/>
          <a:ln w="12700">
            <a:noFill/>
            <a:miter lim="800000"/>
            <a:headEnd/>
            <a:tailEnd/>
          </a:ln>
        </p:spPr>
        <p:txBody>
          <a:bodyPr>
            <a:spAutoFit/>
          </a:bodyPr>
          <a:lstStyle/>
          <a:p>
            <a:pPr eaLnBrk="0" hangingPunct="0">
              <a:spcBef>
                <a:spcPct val="50000"/>
              </a:spcBef>
            </a:pPr>
            <a:r>
              <a:rPr kumimoji="0" lang="en-US" altLang="zh-TW" sz="1400">
                <a:latin typeface="Times New Roman" pitchFamily="18" charset="0"/>
                <a:ea typeface="華康中楷體" pitchFamily="49" charset="-120"/>
              </a:rPr>
              <a:t>(1913~)</a:t>
            </a:r>
          </a:p>
        </p:txBody>
      </p:sp>
      <p:sp>
        <p:nvSpPr>
          <p:cNvPr id="200724" name="Text Box 19"/>
          <p:cNvSpPr txBox="1">
            <a:spLocks noChangeArrowheads="1"/>
          </p:cNvSpPr>
          <p:nvPr/>
        </p:nvSpPr>
        <p:spPr bwMode="auto">
          <a:xfrm>
            <a:off x="6938963" y="4468813"/>
            <a:ext cx="1524000" cy="304800"/>
          </a:xfrm>
          <a:prstGeom prst="rect">
            <a:avLst/>
          </a:prstGeom>
          <a:noFill/>
          <a:ln w="12700">
            <a:noFill/>
            <a:miter lim="800000"/>
            <a:headEnd/>
            <a:tailEnd/>
          </a:ln>
        </p:spPr>
        <p:txBody>
          <a:bodyPr>
            <a:spAutoFit/>
          </a:bodyPr>
          <a:lstStyle/>
          <a:p>
            <a:pPr eaLnBrk="0" hangingPunct="0">
              <a:spcBef>
                <a:spcPct val="50000"/>
              </a:spcBef>
            </a:pPr>
            <a:r>
              <a:rPr kumimoji="0" lang="en-US" altLang="zh-TW" sz="1400">
                <a:latin typeface="Times New Roman" pitchFamily="18" charset="0"/>
                <a:ea typeface="華康中楷體" pitchFamily="49" charset="-120"/>
              </a:rPr>
              <a:t>(1965~)</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389185E2-8E2D-4C48-A227-59C2DD667C53}" type="slidenum">
              <a:rPr lang="en-US" altLang="zh-TW" smtClean="0"/>
              <a:pPr>
                <a:defRPr/>
              </a:pPr>
              <a:t>30</a:t>
            </a:fld>
            <a:endParaRPr lang="en-US" altLang="zh-TW"/>
          </a:p>
        </p:txBody>
      </p:sp>
      <p:pic>
        <p:nvPicPr>
          <p:cNvPr id="5122" name="Picture 2"/>
          <p:cNvPicPr>
            <a:picLocks noGrp="1" noChangeAspect="1" noChangeArrowheads="1"/>
          </p:cNvPicPr>
          <p:nvPr>
            <p:ph idx="1"/>
          </p:nvPr>
        </p:nvPicPr>
        <p:blipFill>
          <a:blip r:embed="rId2" cstate="print"/>
          <a:srcRect/>
          <a:stretch>
            <a:fillRect/>
          </a:stretch>
        </p:blipFill>
        <p:spPr bwMode="auto">
          <a:xfrm>
            <a:off x="683568" y="908720"/>
            <a:ext cx="7908361" cy="461793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389185E2-8E2D-4C48-A227-59C2DD667C53}" type="slidenum">
              <a:rPr lang="en-US" altLang="zh-TW" smtClean="0"/>
              <a:pPr>
                <a:defRPr/>
              </a:pPr>
              <a:t>31</a:t>
            </a:fld>
            <a:endParaRPr lang="en-US" altLang="zh-TW"/>
          </a:p>
        </p:txBody>
      </p:sp>
      <p:pic>
        <p:nvPicPr>
          <p:cNvPr id="6146" name="Picture 2"/>
          <p:cNvPicPr>
            <a:picLocks noGrp="1" noChangeAspect="1" noChangeArrowheads="1"/>
          </p:cNvPicPr>
          <p:nvPr>
            <p:ph idx="1"/>
          </p:nvPr>
        </p:nvPicPr>
        <p:blipFill>
          <a:blip r:embed="rId2" cstate="print"/>
          <a:srcRect/>
          <a:stretch>
            <a:fillRect/>
          </a:stretch>
        </p:blipFill>
        <p:spPr bwMode="auto">
          <a:xfrm>
            <a:off x="415003" y="1412776"/>
            <a:ext cx="8291326" cy="4176463"/>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389185E2-8E2D-4C48-A227-59C2DD667C53}" type="slidenum">
              <a:rPr lang="en-US" altLang="zh-TW" smtClean="0"/>
              <a:pPr>
                <a:defRPr/>
              </a:pPr>
              <a:t>32</a:t>
            </a:fld>
            <a:endParaRPr lang="en-US" altLang="zh-TW"/>
          </a:p>
        </p:txBody>
      </p:sp>
      <p:pic>
        <p:nvPicPr>
          <p:cNvPr id="7170" name="Picture 2"/>
          <p:cNvPicPr>
            <a:picLocks noGrp="1" noChangeAspect="1" noChangeArrowheads="1"/>
          </p:cNvPicPr>
          <p:nvPr>
            <p:ph idx="1"/>
          </p:nvPr>
        </p:nvPicPr>
        <p:blipFill>
          <a:blip r:embed="rId2" cstate="print"/>
          <a:srcRect/>
          <a:stretch>
            <a:fillRect/>
          </a:stretch>
        </p:blipFill>
        <p:spPr bwMode="auto">
          <a:xfrm>
            <a:off x="458958" y="1052736"/>
            <a:ext cx="8333617" cy="4968552"/>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389185E2-8E2D-4C48-A227-59C2DD667C53}" type="slidenum">
              <a:rPr lang="en-US" altLang="zh-TW" smtClean="0"/>
              <a:pPr>
                <a:defRPr/>
              </a:pPr>
              <a:t>33</a:t>
            </a:fld>
            <a:endParaRPr lang="en-US" altLang="zh-TW"/>
          </a:p>
        </p:txBody>
      </p:sp>
      <p:pic>
        <p:nvPicPr>
          <p:cNvPr id="10242" name="Picture 2"/>
          <p:cNvPicPr>
            <a:picLocks noGrp="1" noChangeAspect="1" noChangeArrowheads="1"/>
          </p:cNvPicPr>
          <p:nvPr>
            <p:ph idx="1"/>
          </p:nvPr>
        </p:nvPicPr>
        <p:blipFill>
          <a:blip r:embed="rId2" cstate="print"/>
          <a:srcRect/>
          <a:stretch>
            <a:fillRect/>
          </a:stretch>
        </p:blipFill>
        <p:spPr bwMode="auto">
          <a:xfrm>
            <a:off x="323528" y="692696"/>
            <a:ext cx="8457013" cy="5553859"/>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389185E2-8E2D-4C48-A227-59C2DD667C53}" type="slidenum">
              <a:rPr lang="en-US" altLang="zh-TW" smtClean="0"/>
              <a:pPr>
                <a:defRPr/>
              </a:pPr>
              <a:t>34</a:t>
            </a:fld>
            <a:endParaRPr lang="en-US" altLang="zh-TW"/>
          </a:p>
        </p:txBody>
      </p:sp>
      <p:pic>
        <p:nvPicPr>
          <p:cNvPr id="9218" name="Picture 2"/>
          <p:cNvPicPr>
            <a:picLocks noGrp="1" noChangeAspect="1" noChangeArrowheads="1"/>
          </p:cNvPicPr>
          <p:nvPr>
            <p:ph idx="1"/>
          </p:nvPr>
        </p:nvPicPr>
        <p:blipFill>
          <a:blip r:embed="rId2" cstate="print"/>
          <a:srcRect/>
          <a:stretch>
            <a:fillRect/>
          </a:stretch>
        </p:blipFill>
        <p:spPr bwMode="auto">
          <a:xfrm>
            <a:off x="1259632" y="332656"/>
            <a:ext cx="6624736" cy="5958399"/>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389185E2-8E2D-4C48-A227-59C2DD667C53}" type="slidenum">
              <a:rPr lang="en-US" altLang="zh-TW" smtClean="0"/>
              <a:pPr>
                <a:defRPr/>
              </a:pPr>
              <a:t>35</a:t>
            </a:fld>
            <a:endParaRPr lang="en-US" altLang="zh-TW"/>
          </a:p>
        </p:txBody>
      </p:sp>
      <p:pic>
        <p:nvPicPr>
          <p:cNvPr id="8194" name="Picture 2"/>
          <p:cNvPicPr>
            <a:picLocks noGrp="1" noChangeAspect="1" noChangeArrowheads="1"/>
          </p:cNvPicPr>
          <p:nvPr>
            <p:ph idx="1"/>
          </p:nvPr>
        </p:nvPicPr>
        <p:blipFill>
          <a:blip r:embed="rId2" cstate="print"/>
          <a:srcRect/>
          <a:stretch>
            <a:fillRect/>
          </a:stretch>
        </p:blipFill>
        <p:spPr bwMode="auto">
          <a:xfrm>
            <a:off x="291601" y="1124744"/>
            <a:ext cx="8673323"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CN" altLang="zh-TW" dirty="0"/>
              <a:t>奇異公司所遭遇的困境</a:t>
            </a:r>
            <a:endParaRPr lang="zh-TW" altLang="en-US" dirty="0"/>
          </a:p>
        </p:txBody>
      </p:sp>
      <p:sp>
        <p:nvSpPr>
          <p:cNvPr id="3" name="內容版面配置區 2"/>
          <p:cNvSpPr>
            <a:spLocks noGrp="1"/>
          </p:cNvSpPr>
          <p:nvPr>
            <p:ph idx="1"/>
          </p:nvPr>
        </p:nvSpPr>
        <p:spPr/>
        <p:txBody>
          <a:bodyPr/>
          <a:lstStyle/>
          <a:p>
            <a:r>
              <a:rPr lang="zh-CN" altLang="zh-TW" sz="2400" dirty="0"/>
              <a:t>從整體的大環境來看待奇異公司所遭遇的困境，其實可以整理成下列幾點</a:t>
            </a:r>
            <a:r>
              <a:rPr lang="zh-CN" altLang="zh-TW" sz="2400" dirty="0" smtClean="0"/>
              <a:t>表示</a:t>
            </a:r>
            <a:r>
              <a:rPr lang="zh-CN" altLang="zh-TW" sz="2400" dirty="0"/>
              <a:t>（吳鄭重譯</a:t>
            </a:r>
            <a:r>
              <a:rPr lang="en-US" altLang="zh-TW" sz="2400" dirty="0"/>
              <a:t>, 2005</a:t>
            </a:r>
            <a:r>
              <a:rPr lang="zh-CN" altLang="zh-TW" sz="2400" dirty="0"/>
              <a:t>）</a:t>
            </a:r>
            <a:r>
              <a:rPr lang="zh-CN" altLang="zh-TW" sz="2400" dirty="0" smtClean="0"/>
              <a:t>：</a:t>
            </a:r>
            <a:endParaRPr lang="zh-TW" altLang="zh-TW" sz="2400" dirty="0"/>
          </a:p>
          <a:p>
            <a:r>
              <a:rPr lang="en-US" altLang="zh-TW" sz="2400" dirty="0"/>
              <a:t>1</a:t>
            </a:r>
            <a:r>
              <a:rPr lang="en-US" altLang="zh-TW" sz="2400" dirty="0" smtClean="0"/>
              <a:t>. </a:t>
            </a:r>
            <a:r>
              <a:rPr lang="zh-CN" altLang="zh-TW" sz="2400" dirty="0" smtClean="0"/>
              <a:t>過去</a:t>
            </a:r>
            <a:r>
              <a:rPr lang="zh-CN" altLang="zh-TW" sz="2400" dirty="0"/>
              <a:t>成功所創造的資源，例如：品牌知名度、財力、規模、以及市場占有率</a:t>
            </a:r>
            <a:r>
              <a:rPr lang="en-US" altLang="zh-TW" sz="2400" dirty="0"/>
              <a:t>… </a:t>
            </a:r>
            <a:r>
              <a:rPr lang="zh-CN" altLang="zh-TW" sz="2400" dirty="0" smtClean="0"/>
              <a:t>，隱藏</a:t>
            </a:r>
            <a:r>
              <a:rPr lang="zh-CN" altLang="zh-TW" sz="2400" dirty="0"/>
              <a:t>了績效低落與組織生命力逐漸衰弱的事實。</a:t>
            </a:r>
            <a:endParaRPr lang="zh-TW" altLang="zh-TW" sz="2400" dirty="0"/>
          </a:p>
          <a:p>
            <a:r>
              <a:rPr lang="en-US" altLang="zh-TW" sz="2400" dirty="0"/>
              <a:t> </a:t>
            </a:r>
            <a:r>
              <a:rPr lang="en-US" altLang="zh-TW" sz="2400" dirty="0" smtClean="0"/>
              <a:t>2. </a:t>
            </a:r>
            <a:r>
              <a:rPr lang="zh-CN" altLang="zh-TW" sz="2400" dirty="0" smtClean="0"/>
              <a:t>過去</a:t>
            </a:r>
            <a:r>
              <a:rPr lang="zh-CN" altLang="zh-TW" sz="2400" dirty="0"/>
              <a:t>資源豐富的時代，過度多角化造成經營失焦，而且由於各事業間可以</a:t>
            </a:r>
            <a:r>
              <a:rPr lang="zh-CN" altLang="zh-TW" sz="2400" dirty="0" smtClean="0"/>
              <a:t>相互</a:t>
            </a:r>
            <a:r>
              <a:rPr lang="zh-CN" altLang="zh-TW" sz="2400" dirty="0"/>
              <a:t>扶持，對於績效不彰前景黯淡的事業，未能及時做出壯士斷腕的行動</a:t>
            </a:r>
            <a:r>
              <a:rPr lang="zh-CN" altLang="zh-TW" sz="2400" dirty="0" smtClean="0"/>
              <a:t>。</a:t>
            </a:r>
            <a:r>
              <a:rPr lang="en-US" altLang="zh-TW" sz="2400" dirty="0"/>
              <a:t> </a:t>
            </a:r>
            <a:endParaRPr lang="zh-TW" altLang="zh-TW" sz="2400" dirty="0"/>
          </a:p>
          <a:p>
            <a:r>
              <a:rPr lang="en-US" altLang="zh-TW" sz="2400" dirty="0"/>
              <a:t>3</a:t>
            </a:r>
            <a:r>
              <a:rPr lang="en-US" altLang="zh-TW" sz="2400" dirty="0" smtClean="0"/>
              <a:t>. </a:t>
            </a:r>
            <a:r>
              <a:rPr lang="zh-CN" altLang="zh-TW" sz="2400" dirty="0" smtClean="0"/>
              <a:t>為了</a:t>
            </a:r>
            <a:r>
              <a:rPr lang="zh-CN" altLang="zh-TW" sz="2400" dirty="0"/>
              <a:t>監控龐大的組織，逐漸形成完備細緻的官僚層級與典章制度，結果使</a:t>
            </a:r>
            <a:r>
              <a:rPr lang="zh-CN" altLang="zh-TW" sz="2400" dirty="0" smtClean="0"/>
              <a:t>組織</a:t>
            </a:r>
            <a:r>
              <a:rPr lang="zh-CN" altLang="zh-TW" sz="2400" dirty="0"/>
              <a:t>降低了資訊與行動的靈活性，也混淆了權責的歸屬。制度化是企業成長</a:t>
            </a:r>
            <a:r>
              <a:rPr lang="zh-CN" altLang="zh-TW" sz="2400" dirty="0" smtClean="0"/>
              <a:t>時必</a:t>
            </a:r>
            <a:r>
              <a:rPr lang="zh-CN" altLang="zh-TW" sz="2400" dirty="0"/>
              <a:t>走的道路，但過分制度化往往扼殺了組織的生命力</a:t>
            </a:r>
            <a:r>
              <a:rPr lang="zh-CN" altLang="zh-TW" sz="2400" dirty="0" smtClean="0"/>
              <a:t>。</a:t>
            </a:r>
            <a:endParaRPr lang="zh-TW" altLang="zh-TW" sz="2400" dirty="0"/>
          </a:p>
        </p:txBody>
      </p:sp>
      <p:sp>
        <p:nvSpPr>
          <p:cNvPr id="4" name="投影片編號版面配置區 3"/>
          <p:cNvSpPr>
            <a:spLocks noGrp="1"/>
          </p:cNvSpPr>
          <p:nvPr>
            <p:ph type="sldNum" sz="quarter" idx="12"/>
          </p:nvPr>
        </p:nvSpPr>
        <p:spPr/>
        <p:txBody>
          <a:bodyPr/>
          <a:lstStyle/>
          <a:p>
            <a:pPr>
              <a:defRPr/>
            </a:pPr>
            <a:fld id="{389185E2-8E2D-4C48-A227-59C2DD667C53}" type="slidenum">
              <a:rPr lang="en-US" altLang="zh-TW" smtClean="0"/>
              <a:pPr>
                <a:defRPr/>
              </a:pPr>
              <a:t>36</a:t>
            </a:fld>
            <a:endParaRPr lang="en-US" altLang="zh-TW"/>
          </a:p>
        </p:txBody>
      </p:sp>
    </p:spTree>
    <p:extLst>
      <p:ext uri="{BB962C8B-B14F-4D97-AF65-F5344CB8AC3E}">
        <p14:creationId xmlns:p14="http://schemas.microsoft.com/office/powerpoint/2010/main" val="19903179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CN" altLang="zh-TW" dirty="0"/>
              <a:t>奇異公司所遭遇的困境</a:t>
            </a:r>
            <a:endParaRPr lang="zh-TW" altLang="en-US" dirty="0"/>
          </a:p>
        </p:txBody>
      </p:sp>
      <p:sp>
        <p:nvSpPr>
          <p:cNvPr id="3" name="內容版面配置區 2"/>
          <p:cNvSpPr>
            <a:spLocks noGrp="1"/>
          </p:cNvSpPr>
          <p:nvPr>
            <p:ph idx="1"/>
          </p:nvPr>
        </p:nvSpPr>
        <p:spPr/>
        <p:txBody>
          <a:bodyPr/>
          <a:lstStyle/>
          <a:p>
            <a:r>
              <a:rPr lang="en-US" altLang="zh-TW" sz="2400" dirty="0"/>
              <a:t>4</a:t>
            </a:r>
            <a:r>
              <a:rPr lang="en-US" altLang="zh-TW" sz="2400" dirty="0" smtClean="0"/>
              <a:t>. </a:t>
            </a:r>
            <a:r>
              <a:rPr lang="zh-CN" altLang="zh-TW" sz="2400" dirty="0" smtClean="0"/>
              <a:t>功能</a:t>
            </a:r>
            <a:r>
              <a:rPr lang="zh-CN" altLang="zh-TW" sz="2400" dirty="0"/>
              <a:t>分功的結果，部門之間目的分化，窄化了大家的眼界與胸襟，也產生自掃門前雪的門戶界限，產銷與研發採購，各自為政，心中只有自己，忘記大家都是整體組織的一部分。決策時只考慮本身單位的利益與觀點，惦記的只是個人的升遷與考績，沒有組織使命的觀念，也完全沒有想到顧客的需求與滿足。</a:t>
            </a:r>
            <a:r>
              <a:rPr lang="en-US" altLang="zh-TW" sz="2400" dirty="0"/>
              <a:t> </a:t>
            </a:r>
            <a:endParaRPr lang="zh-TW" altLang="zh-TW" sz="2400" dirty="0"/>
          </a:p>
          <a:p>
            <a:r>
              <a:rPr lang="en-US" altLang="zh-TW" sz="2400" dirty="0"/>
              <a:t>5</a:t>
            </a:r>
            <a:r>
              <a:rPr lang="en-US" altLang="zh-TW" sz="2400" dirty="0" smtClean="0"/>
              <a:t>. </a:t>
            </a:r>
            <a:r>
              <a:rPr lang="zh-CN" altLang="zh-TW" sz="2400" dirty="0" smtClean="0"/>
              <a:t>人員</a:t>
            </a:r>
            <a:r>
              <a:rPr lang="zh-CN" altLang="zh-TW" sz="2400" dirty="0"/>
              <a:t>的質變。大樹之下好遮陰，在成功平順的大企業中，人員容易流於安逸甚至懶散，長期下來，不僅能力無法全力發揮，自身的成長也會減緩停滯。我們常看到，大型企業的中級人員，靈活度與韌性往往不及中小企業的高階人員，就是因為前者所感受到的競爭壓力小，加上升遷管道的限制，缺乏個人追求成長與創新的誘因所</a:t>
            </a:r>
            <a:r>
              <a:rPr lang="zh-CN" altLang="zh-TW" sz="2400" dirty="0" smtClean="0"/>
              <a:t>致</a:t>
            </a:r>
            <a:endParaRPr lang="zh-TW" altLang="zh-TW" sz="2400" dirty="0"/>
          </a:p>
        </p:txBody>
      </p:sp>
      <p:sp>
        <p:nvSpPr>
          <p:cNvPr id="4" name="投影片編號版面配置區 3"/>
          <p:cNvSpPr>
            <a:spLocks noGrp="1"/>
          </p:cNvSpPr>
          <p:nvPr>
            <p:ph type="sldNum" sz="quarter" idx="12"/>
          </p:nvPr>
        </p:nvSpPr>
        <p:spPr/>
        <p:txBody>
          <a:bodyPr/>
          <a:lstStyle/>
          <a:p>
            <a:pPr>
              <a:defRPr/>
            </a:pPr>
            <a:fld id="{389185E2-8E2D-4C48-A227-59C2DD667C53}" type="slidenum">
              <a:rPr lang="en-US" altLang="zh-TW" smtClean="0"/>
              <a:pPr>
                <a:defRPr/>
              </a:pPr>
              <a:t>37</a:t>
            </a:fld>
            <a:endParaRPr lang="en-US" altLang="zh-TW"/>
          </a:p>
        </p:txBody>
      </p:sp>
    </p:spTree>
    <p:extLst>
      <p:ext uri="{BB962C8B-B14F-4D97-AF65-F5344CB8AC3E}">
        <p14:creationId xmlns:p14="http://schemas.microsoft.com/office/powerpoint/2010/main" val="16053966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CN" altLang="zh-TW" dirty="0"/>
              <a:t>奇異公司所遭遇的困境</a:t>
            </a:r>
            <a:endParaRPr lang="zh-TW" altLang="en-US" dirty="0"/>
          </a:p>
        </p:txBody>
      </p:sp>
      <p:sp>
        <p:nvSpPr>
          <p:cNvPr id="3" name="內容版面配置區 2"/>
          <p:cNvSpPr>
            <a:spLocks noGrp="1"/>
          </p:cNvSpPr>
          <p:nvPr>
            <p:ph idx="1"/>
          </p:nvPr>
        </p:nvSpPr>
        <p:spPr/>
        <p:txBody>
          <a:bodyPr/>
          <a:lstStyle/>
          <a:p>
            <a:r>
              <a:rPr lang="en-US" altLang="zh-TW" sz="2800" dirty="0"/>
              <a:t>6. </a:t>
            </a:r>
            <a:r>
              <a:rPr lang="zh-CN" altLang="zh-TW" sz="2800" dirty="0"/>
              <a:t>傳承困難。機構領導者固然在各方面皆高人一等，但第二層、第三層的接班團隊，多半是專精於某一領域的專才，未必有全面領導的才具與氣魄。加上組織層級多，在升遷的過程中可說是險阻重重，如果拔擢人才的指標不周延，這些未來接班人選可能在「內鬥」方面的功力，遠高於「外鬥」的本領。當所拔擢的是內鬥專家，或組織上層已為內鬥專家盤據時，組織老化的腳步就更快了。</a:t>
            </a:r>
            <a:endParaRPr lang="zh-TW" altLang="zh-TW" sz="2800" dirty="0"/>
          </a:p>
          <a:p>
            <a:endParaRPr lang="zh-TW" altLang="en-US" sz="2800" dirty="0"/>
          </a:p>
        </p:txBody>
      </p:sp>
      <p:sp>
        <p:nvSpPr>
          <p:cNvPr id="4" name="投影片編號版面配置區 3"/>
          <p:cNvSpPr>
            <a:spLocks noGrp="1"/>
          </p:cNvSpPr>
          <p:nvPr>
            <p:ph type="sldNum" sz="quarter" idx="12"/>
          </p:nvPr>
        </p:nvSpPr>
        <p:spPr/>
        <p:txBody>
          <a:bodyPr/>
          <a:lstStyle/>
          <a:p>
            <a:pPr>
              <a:defRPr/>
            </a:pPr>
            <a:fld id="{389185E2-8E2D-4C48-A227-59C2DD667C53}" type="slidenum">
              <a:rPr lang="en-US" altLang="zh-TW" smtClean="0"/>
              <a:pPr>
                <a:defRPr/>
              </a:pPr>
              <a:t>38</a:t>
            </a:fld>
            <a:endParaRPr lang="en-US" altLang="zh-TW"/>
          </a:p>
        </p:txBody>
      </p:sp>
    </p:spTree>
    <p:extLst>
      <p:ext uri="{BB962C8B-B14F-4D97-AF65-F5344CB8AC3E}">
        <p14:creationId xmlns:p14="http://schemas.microsoft.com/office/powerpoint/2010/main" val="3380434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奇異公司變革三階段</a:t>
            </a:r>
            <a:endParaRPr lang="zh-TW" altLang="en-US" dirty="0"/>
          </a:p>
        </p:txBody>
      </p:sp>
      <p:sp>
        <p:nvSpPr>
          <p:cNvPr id="3" name="內容版面配置區 2"/>
          <p:cNvSpPr>
            <a:spLocks noGrp="1"/>
          </p:cNvSpPr>
          <p:nvPr>
            <p:ph idx="1"/>
          </p:nvPr>
        </p:nvSpPr>
        <p:spPr/>
        <p:txBody>
          <a:bodyPr/>
          <a:lstStyle/>
          <a:p>
            <a:r>
              <a:rPr lang="zh-CN" altLang="zh-TW" sz="2400" dirty="0"/>
              <a:t>整個的變革可以區分成三個階段（吳鄭重譯</a:t>
            </a:r>
            <a:r>
              <a:rPr lang="en-US" altLang="zh-TW" sz="2400" dirty="0"/>
              <a:t>, 2005</a:t>
            </a:r>
            <a:r>
              <a:rPr lang="zh-CN" altLang="zh-TW" sz="2400" dirty="0"/>
              <a:t>）：</a:t>
            </a:r>
            <a:endParaRPr lang="zh-TW" altLang="zh-TW" sz="2400" dirty="0"/>
          </a:p>
          <a:p>
            <a:r>
              <a:rPr lang="zh-CN" altLang="zh-TW" sz="2400" dirty="0" smtClean="0">
                <a:solidFill>
                  <a:srgbClr val="FFFF00"/>
                </a:solidFill>
              </a:rPr>
              <a:t>第一</a:t>
            </a:r>
            <a:r>
              <a:rPr lang="zh-CN" altLang="zh-TW" sz="2400" dirty="0">
                <a:solidFill>
                  <a:srgbClr val="FFFF00"/>
                </a:solidFill>
              </a:rPr>
              <a:t>階段：組織覺醒，讓組織意識到改變的必要。</a:t>
            </a:r>
            <a:r>
              <a:rPr lang="zh-CN" altLang="zh-TW" sz="2400" dirty="0"/>
              <a:t>覺醒必須對現狀迎頭痛擊</a:t>
            </a:r>
            <a:r>
              <a:rPr lang="zh-CN" altLang="zh-TW" sz="2400" dirty="0" smtClean="0"/>
              <a:t>，攻擊</a:t>
            </a:r>
            <a:r>
              <a:rPr lang="zh-CN" altLang="zh-TW" sz="2400" dirty="0"/>
              <a:t>的目的並非嚇唬員工，而是要喚醒組織的情感動力。這種動力始於恐懼，</a:t>
            </a:r>
            <a:r>
              <a:rPr lang="zh-CN" altLang="zh-TW" sz="2400" dirty="0" smtClean="0"/>
              <a:t>而後</a:t>
            </a:r>
            <a:r>
              <a:rPr lang="zh-CN" altLang="zh-TW" sz="2400" dirty="0"/>
              <a:t>轉化為行動計畫的投入，是維繫革命的唯一動力。時間是</a:t>
            </a:r>
            <a:r>
              <a:rPr lang="en-US" altLang="zh-TW" sz="2400" dirty="0"/>
              <a:t> </a:t>
            </a:r>
            <a:r>
              <a:rPr lang="en-US" altLang="zh-TW" sz="2400" dirty="0" smtClean="0"/>
              <a:t>1981-85</a:t>
            </a:r>
            <a:r>
              <a:rPr lang="en-US" altLang="zh-TW" sz="2400" dirty="0"/>
              <a:t> </a:t>
            </a:r>
            <a:r>
              <a:rPr lang="zh-CN" altLang="zh-TW" sz="2400" dirty="0"/>
              <a:t>年之間</a:t>
            </a:r>
            <a:r>
              <a:rPr lang="zh-CN" altLang="zh-TW" sz="2400" dirty="0" smtClean="0"/>
              <a:t>，最初</a:t>
            </a:r>
            <a:r>
              <a:rPr lang="zh-CN" altLang="zh-TW" sz="2400" dirty="0"/>
              <a:t>威爾許的要求是奇異的所有單位，都必須符合市場的第一或第二的標準。</a:t>
            </a:r>
            <a:r>
              <a:rPr lang="zh-CN" altLang="zh-TW" sz="2400" dirty="0" smtClean="0"/>
              <a:t>公司</a:t>
            </a:r>
            <a:r>
              <a:rPr lang="zh-CN" altLang="zh-TW" sz="2400" dirty="0"/>
              <a:t>並且以有力的行動支持這個主意，包括大規模的裁員和拋售資產－乍看之下</a:t>
            </a:r>
            <a:r>
              <a:rPr lang="zh-CN" altLang="zh-TW" sz="2400" dirty="0" smtClean="0"/>
              <a:t>非常</a:t>
            </a:r>
            <a:r>
              <a:rPr lang="zh-CN" altLang="zh-TW" sz="2400" dirty="0"/>
              <a:t>驚人。在這段期間內，所有的努力似乎只有破壞而無建設，因為他多半只</a:t>
            </a:r>
            <a:r>
              <a:rPr lang="zh-CN" altLang="zh-TW" sz="2400" dirty="0" smtClean="0"/>
              <a:t>涉及問題</a:t>
            </a:r>
            <a:r>
              <a:rPr lang="zh-CN" altLang="zh-TW" sz="2400" dirty="0"/>
              <a:t>而未提出解決方案。在這個過程裡摧毀了大家舒適的環境，卻沒有提供</a:t>
            </a:r>
            <a:r>
              <a:rPr lang="zh-CN" altLang="zh-TW" sz="2400" dirty="0" smtClean="0"/>
              <a:t>精神上</a:t>
            </a:r>
            <a:r>
              <a:rPr lang="zh-CN" altLang="zh-TW" sz="2400" dirty="0"/>
              <a:t>的安全支柱</a:t>
            </a:r>
            <a:r>
              <a:rPr lang="zh-CN" altLang="zh-TW" sz="2400" dirty="0" smtClean="0"/>
              <a:t>。</a:t>
            </a:r>
            <a:endParaRPr lang="zh-TW" altLang="zh-TW" sz="2400" dirty="0"/>
          </a:p>
        </p:txBody>
      </p:sp>
      <p:sp>
        <p:nvSpPr>
          <p:cNvPr id="4" name="投影片編號版面配置區 3"/>
          <p:cNvSpPr>
            <a:spLocks noGrp="1"/>
          </p:cNvSpPr>
          <p:nvPr>
            <p:ph type="sldNum" sz="quarter" idx="12"/>
          </p:nvPr>
        </p:nvSpPr>
        <p:spPr/>
        <p:txBody>
          <a:bodyPr/>
          <a:lstStyle/>
          <a:p>
            <a:pPr>
              <a:defRPr/>
            </a:pPr>
            <a:fld id="{389185E2-8E2D-4C48-A227-59C2DD667C53}" type="slidenum">
              <a:rPr lang="en-US" altLang="zh-TW" smtClean="0"/>
              <a:pPr>
                <a:defRPr/>
              </a:pPr>
              <a:t>39</a:t>
            </a:fld>
            <a:endParaRPr lang="en-US" altLang="zh-TW" dirty="0"/>
          </a:p>
        </p:txBody>
      </p:sp>
    </p:spTree>
    <p:extLst>
      <p:ext uri="{BB962C8B-B14F-4D97-AF65-F5344CB8AC3E}">
        <p14:creationId xmlns:p14="http://schemas.microsoft.com/office/powerpoint/2010/main" val="922487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pPr>
              <a:defRPr/>
            </a:pPr>
            <a:fld id="{59B7E1AE-7FD0-4A54-8FD5-31CBF6A60A9D}" type="slidenum">
              <a:rPr lang="en-US" altLang="zh-TW"/>
              <a:pPr>
                <a:defRPr/>
              </a:pPr>
              <a:t>4</a:t>
            </a:fld>
            <a:endParaRPr lang="en-US" altLang="zh-TW"/>
          </a:p>
        </p:txBody>
      </p:sp>
      <p:sp>
        <p:nvSpPr>
          <p:cNvPr id="201731" name="Rectangle 2"/>
          <p:cNvSpPr>
            <a:spLocks noChangeArrowheads="1"/>
          </p:cNvSpPr>
          <p:nvPr/>
        </p:nvSpPr>
        <p:spPr bwMode="auto">
          <a:xfrm>
            <a:off x="2438400" y="0"/>
            <a:ext cx="4724400" cy="701675"/>
          </a:xfrm>
          <a:prstGeom prst="rect">
            <a:avLst/>
          </a:prstGeom>
          <a:noFill/>
          <a:ln w="12700">
            <a:noFill/>
            <a:miter lim="800000"/>
            <a:headEnd/>
            <a:tailEnd/>
          </a:ln>
        </p:spPr>
        <p:txBody>
          <a:bodyPr/>
          <a:lstStyle/>
          <a:p>
            <a:pPr algn="ctr" eaLnBrk="0" hangingPunct="0"/>
            <a:r>
              <a:rPr lang="zh-TW" altLang="en-US" sz="4400">
                <a:ea typeface="標楷體" pitchFamily="65" charset="-120"/>
              </a:rPr>
              <a:t>裕隆公司大事記</a:t>
            </a:r>
          </a:p>
        </p:txBody>
      </p:sp>
      <p:sp>
        <p:nvSpPr>
          <p:cNvPr id="201732" name="Text Box 3"/>
          <p:cNvSpPr txBox="1">
            <a:spLocks noChangeArrowheads="1"/>
          </p:cNvSpPr>
          <p:nvPr/>
        </p:nvSpPr>
        <p:spPr bwMode="auto">
          <a:xfrm>
            <a:off x="381000" y="685800"/>
            <a:ext cx="8324850" cy="5568950"/>
          </a:xfrm>
          <a:prstGeom prst="rect">
            <a:avLst/>
          </a:prstGeom>
          <a:noFill/>
          <a:ln w="12700">
            <a:noFill/>
            <a:miter lim="800000"/>
            <a:headEnd type="none" w="sm" len="sm"/>
            <a:tailEnd type="none" w="sm" len="sm"/>
          </a:ln>
        </p:spPr>
        <p:txBody>
          <a:bodyPr>
            <a:spAutoFit/>
          </a:bodyPr>
          <a:lstStyle/>
          <a:p>
            <a:pPr marL="1520825" indent="-1520825" eaLnBrk="0" hangingPunct="0">
              <a:lnSpc>
                <a:spcPct val="120000"/>
              </a:lnSpc>
              <a:tabLst>
                <a:tab pos="1520825" algn="l"/>
              </a:tabLst>
            </a:pPr>
            <a:r>
              <a:rPr lang="en-US" altLang="zh-TW" sz="2000">
                <a:ea typeface="標楷體" pitchFamily="65" charset="-120"/>
              </a:rPr>
              <a:t>1953/  6        </a:t>
            </a:r>
            <a:r>
              <a:rPr lang="zh-TW" altLang="en-US" sz="2000">
                <a:ea typeface="標楷體" pitchFamily="65" charset="-120"/>
              </a:rPr>
              <a:t>嚴慶齡先生創設裕隆公司</a:t>
            </a:r>
          </a:p>
          <a:p>
            <a:pPr marL="1520825" indent="-1520825" eaLnBrk="0" hangingPunct="0">
              <a:lnSpc>
                <a:spcPct val="120000"/>
              </a:lnSpc>
              <a:tabLst>
                <a:tab pos="1520825" algn="l"/>
              </a:tabLst>
            </a:pPr>
            <a:r>
              <a:rPr lang="en-US" altLang="zh-TW" sz="2000">
                <a:solidFill>
                  <a:srgbClr val="FFFF00"/>
                </a:solidFill>
                <a:ea typeface="標楷體" pitchFamily="65" charset="-120"/>
              </a:rPr>
              <a:t>1953/  9        </a:t>
            </a:r>
            <a:r>
              <a:rPr lang="zh-TW" altLang="en-US" sz="2000">
                <a:solidFill>
                  <a:srgbClr val="FFFF00"/>
                </a:solidFill>
                <a:ea typeface="標楷體" pitchFamily="65" charset="-120"/>
              </a:rPr>
              <a:t>裕隆公司新店廠創建</a:t>
            </a:r>
          </a:p>
          <a:p>
            <a:pPr marL="1520825" indent="-1520825" eaLnBrk="0" hangingPunct="0">
              <a:lnSpc>
                <a:spcPct val="120000"/>
              </a:lnSpc>
              <a:tabLst>
                <a:tab pos="1520825" algn="l"/>
              </a:tabLst>
            </a:pPr>
            <a:r>
              <a:rPr lang="en-US" altLang="zh-TW" sz="2000">
                <a:ea typeface="標楷體" pitchFamily="65" charset="-120"/>
              </a:rPr>
              <a:t>1957/11        </a:t>
            </a:r>
            <a:r>
              <a:rPr lang="zh-TW" altLang="en-US" sz="2000">
                <a:ea typeface="標楷體" pitchFamily="65" charset="-120"/>
              </a:rPr>
              <a:t>裕隆公司與日產自動車株式會社簽訂技術合作合約</a:t>
            </a:r>
          </a:p>
          <a:p>
            <a:pPr marL="1520825" indent="-1520825" eaLnBrk="0" hangingPunct="0">
              <a:lnSpc>
                <a:spcPct val="120000"/>
              </a:lnSpc>
              <a:tabLst>
                <a:tab pos="1520825" algn="l"/>
              </a:tabLst>
            </a:pPr>
            <a:r>
              <a:rPr lang="en-US" altLang="zh-TW" sz="2000">
                <a:solidFill>
                  <a:srgbClr val="FFFF00"/>
                </a:solidFill>
                <a:ea typeface="標楷體" pitchFamily="65" charset="-120"/>
              </a:rPr>
              <a:t>1981/  5        </a:t>
            </a:r>
            <a:r>
              <a:rPr lang="zh-TW" altLang="en-US" sz="2000">
                <a:solidFill>
                  <a:srgbClr val="FFFF00"/>
                </a:solidFill>
                <a:ea typeface="標楷體" pitchFamily="65" charset="-120"/>
              </a:rPr>
              <a:t>三義工廠第一期工程竣工，開始正式生產</a:t>
            </a:r>
          </a:p>
          <a:p>
            <a:pPr marL="1520825" indent="-1520825" eaLnBrk="0" hangingPunct="0">
              <a:lnSpc>
                <a:spcPct val="120000"/>
              </a:lnSpc>
              <a:tabLst>
                <a:tab pos="1520825" algn="l"/>
              </a:tabLst>
            </a:pPr>
            <a:r>
              <a:rPr lang="en-US" altLang="zh-TW" sz="2000">
                <a:ea typeface="標楷體" pitchFamily="65" charset="-120"/>
              </a:rPr>
              <a:t>1981/  8        </a:t>
            </a:r>
            <a:r>
              <a:rPr lang="zh-TW" altLang="en-US" sz="2000">
                <a:ea typeface="標楷體" pitchFamily="65" charset="-120"/>
              </a:rPr>
              <a:t>裕隆公司在桃園龜山工業區設立</a:t>
            </a:r>
            <a:r>
              <a:rPr lang="zh-TW" altLang="en-US" sz="2000" b="1">
                <a:ea typeface="標楷體" pitchFamily="65" charset="-120"/>
              </a:rPr>
              <a:t>工程中心</a:t>
            </a:r>
            <a:endParaRPr lang="zh-TW" altLang="en-US" sz="2000">
              <a:ea typeface="標楷體" pitchFamily="65" charset="-120"/>
            </a:endParaRPr>
          </a:p>
          <a:p>
            <a:pPr marL="1520825" indent="-1520825" eaLnBrk="0" hangingPunct="0">
              <a:lnSpc>
                <a:spcPct val="120000"/>
              </a:lnSpc>
              <a:tabLst>
                <a:tab pos="1520825" algn="l"/>
              </a:tabLst>
            </a:pPr>
            <a:r>
              <a:rPr lang="en-US" altLang="zh-TW" sz="2000">
                <a:solidFill>
                  <a:srgbClr val="FFFF00"/>
                </a:solidFill>
                <a:ea typeface="標楷體" pitchFamily="65" charset="-120"/>
              </a:rPr>
              <a:t>1986/10        </a:t>
            </a:r>
            <a:r>
              <a:rPr lang="zh-TW" altLang="en-US" sz="2000">
                <a:solidFill>
                  <a:srgbClr val="FFFF00"/>
                </a:solidFill>
                <a:ea typeface="標楷體" pitchFamily="65" charset="-120"/>
              </a:rPr>
              <a:t>第一輛中國人自行設計開發的新車</a:t>
            </a:r>
            <a:r>
              <a:rPr lang="en-US" altLang="zh-TW" sz="2000">
                <a:solidFill>
                  <a:srgbClr val="FFFF00"/>
                </a:solidFill>
                <a:ea typeface="標楷體" pitchFamily="65" charset="-120"/>
              </a:rPr>
              <a:t>-</a:t>
            </a:r>
            <a:r>
              <a:rPr lang="zh-TW" altLang="en-US" sz="2000">
                <a:solidFill>
                  <a:srgbClr val="FFFF00"/>
                </a:solidFill>
                <a:ea typeface="標楷體" pitchFamily="65" charset="-120"/>
              </a:rPr>
              <a:t>飛羚</a:t>
            </a:r>
            <a:r>
              <a:rPr lang="en-US" altLang="zh-TW" sz="2000">
                <a:solidFill>
                  <a:srgbClr val="FFFF00"/>
                </a:solidFill>
                <a:ea typeface="標楷體" pitchFamily="65" charset="-120"/>
              </a:rPr>
              <a:t>101</a:t>
            </a:r>
            <a:r>
              <a:rPr lang="zh-TW" altLang="en-US" sz="2000">
                <a:solidFill>
                  <a:srgbClr val="FFFF00"/>
                </a:solidFill>
                <a:ea typeface="標楷體" pitchFamily="65" charset="-120"/>
              </a:rPr>
              <a:t>正式上市</a:t>
            </a:r>
          </a:p>
          <a:p>
            <a:pPr marL="1520825" indent="-1520825" eaLnBrk="0" hangingPunct="0">
              <a:lnSpc>
                <a:spcPct val="120000"/>
              </a:lnSpc>
              <a:tabLst>
                <a:tab pos="1520825" algn="l"/>
              </a:tabLst>
            </a:pPr>
            <a:r>
              <a:rPr lang="en-US" altLang="zh-TW" sz="2000">
                <a:ea typeface="標楷體" pitchFamily="65" charset="-120"/>
              </a:rPr>
              <a:t>1990/  8        </a:t>
            </a:r>
            <a:r>
              <a:rPr lang="zh-TW" altLang="en-US" sz="2000">
                <a:ea typeface="標楷體" pitchFamily="65" charset="-120"/>
              </a:rPr>
              <a:t>企業集團總管理處成立，整合集團資源、規劃集團整體策發</a:t>
            </a:r>
          </a:p>
          <a:p>
            <a:pPr marL="1520825" indent="-1520825" eaLnBrk="0" hangingPunct="0">
              <a:lnSpc>
                <a:spcPct val="120000"/>
              </a:lnSpc>
              <a:tabLst>
                <a:tab pos="1520825" algn="l"/>
              </a:tabLst>
            </a:pPr>
            <a:r>
              <a:rPr lang="zh-TW" altLang="en-US" sz="2000">
                <a:ea typeface="標楷體" pitchFamily="65" charset="-120"/>
              </a:rPr>
              <a:t>                     展方向</a:t>
            </a:r>
          </a:p>
          <a:p>
            <a:pPr marL="1520825" indent="-1520825" eaLnBrk="0" hangingPunct="0">
              <a:lnSpc>
                <a:spcPct val="120000"/>
              </a:lnSpc>
              <a:tabLst>
                <a:tab pos="1520825" algn="l"/>
              </a:tabLst>
            </a:pPr>
            <a:r>
              <a:rPr lang="en-US" altLang="zh-TW" sz="2000">
                <a:solidFill>
                  <a:srgbClr val="FFFF00"/>
                </a:solidFill>
                <a:ea typeface="標楷體" pitchFamily="65" charset="-120"/>
              </a:rPr>
              <a:t>1994/  7        </a:t>
            </a:r>
            <a:r>
              <a:rPr lang="zh-TW" altLang="en-US" sz="2000">
                <a:solidFill>
                  <a:srgbClr val="FFFF00"/>
                </a:solidFill>
                <a:ea typeface="標楷體" pitchFamily="65" charset="-120"/>
              </a:rPr>
              <a:t>裕隆全車系改掛</a:t>
            </a:r>
            <a:r>
              <a:rPr lang="en-US" altLang="zh-TW" sz="2000" b="1">
                <a:solidFill>
                  <a:srgbClr val="FFFF00"/>
                </a:solidFill>
                <a:ea typeface="標楷體" pitchFamily="65" charset="-120"/>
              </a:rPr>
              <a:t>Nissan</a:t>
            </a:r>
            <a:r>
              <a:rPr lang="zh-TW" altLang="en-US" sz="2000">
                <a:solidFill>
                  <a:srgbClr val="FFFF00"/>
                </a:solidFill>
                <a:ea typeface="標楷體" pitchFamily="65" charset="-120"/>
              </a:rPr>
              <a:t>品牌行銷</a:t>
            </a:r>
          </a:p>
          <a:p>
            <a:pPr marL="1520825" indent="-1520825" eaLnBrk="0" hangingPunct="0">
              <a:lnSpc>
                <a:spcPct val="120000"/>
              </a:lnSpc>
              <a:tabLst>
                <a:tab pos="1520825" algn="l"/>
              </a:tabLst>
            </a:pPr>
            <a:r>
              <a:rPr lang="en-US" altLang="zh-TW" sz="2000">
                <a:ea typeface="標楷體" pitchFamily="65" charset="-120"/>
              </a:rPr>
              <a:t>1995/11        </a:t>
            </a:r>
            <a:r>
              <a:rPr lang="zh-TW" altLang="en-US" sz="2000">
                <a:ea typeface="標楷體" pitchFamily="65" charset="-120"/>
              </a:rPr>
              <a:t>完成</a:t>
            </a:r>
            <a:r>
              <a:rPr lang="zh-TW" altLang="en-US" sz="2000" b="1">
                <a:ea typeface="標楷體" pitchFamily="65" charset="-120"/>
              </a:rPr>
              <a:t>廠辦集中</a:t>
            </a:r>
            <a:endParaRPr lang="zh-TW" altLang="en-US" sz="2000">
              <a:ea typeface="標楷體" pitchFamily="65" charset="-120"/>
            </a:endParaRPr>
          </a:p>
          <a:p>
            <a:pPr marL="1520825" indent="-1520825" eaLnBrk="0" hangingPunct="0">
              <a:lnSpc>
                <a:spcPct val="120000"/>
              </a:lnSpc>
              <a:tabLst>
                <a:tab pos="1520825" algn="l"/>
              </a:tabLst>
            </a:pPr>
            <a:r>
              <a:rPr lang="en-US" altLang="zh-TW" sz="2000">
                <a:solidFill>
                  <a:srgbClr val="FFFF00"/>
                </a:solidFill>
                <a:ea typeface="標楷體" pitchFamily="65" charset="-120"/>
              </a:rPr>
              <a:t>1996/  9        </a:t>
            </a:r>
            <a:r>
              <a:rPr lang="zh-TW" altLang="en-US" sz="2000">
                <a:solidFill>
                  <a:srgbClr val="FFFF00"/>
                </a:solidFill>
                <a:ea typeface="標楷體" pitchFamily="65" charset="-120"/>
              </a:rPr>
              <a:t>獲得  </a:t>
            </a:r>
            <a:r>
              <a:rPr lang="en-US" altLang="zh-TW" sz="2000" b="1">
                <a:solidFill>
                  <a:srgbClr val="FFFF00"/>
                </a:solidFill>
                <a:ea typeface="標楷體" pitchFamily="65" charset="-120"/>
              </a:rPr>
              <a:t>ISO 9002</a:t>
            </a:r>
            <a:r>
              <a:rPr lang="en-US" altLang="zh-TW" sz="2000">
                <a:solidFill>
                  <a:srgbClr val="FFFF00"/>
                </a:solidFill>
                <a:ea typeface="標楷體" pitchFamily="65" charset="-120"/>
              </a:rPr>
              <a:t> </a:t>
            </a:r>
            <a:r>
              <a:rPr lang="zh-TW" altLang="en-US" sz="2000">
                <a:solidFill>
                  <a:srgbClr val="FFFF00"/>
                </a:solidFill>
                <a:ea typeface="標楷體" pitchFamily="65" charset="-120"/>
              </a:rPr>
              <a:t>認證</a:t>
            </a:r>
          </a:p>
          <a:p>
            <a:pPr marL="1520825" indent="-1520825" eaLnBrk="0" hangingPunct="0">
              <a:lnSpc>
                <a:spcPct val="120000"/>
              </a:lnSpc>
              <a:tabLst>
                <a:tab pos="1520825" algn="l"/>
              </a:tabLst>
            </a:pPr>
            <a:r>
              <a:rPr lang="en-US" altLang="zh-TW" sz="2000">
                <a:ea typeface="標楷體" pitchFamily="65" charset="-120"/>
              </a:rPr>
              <a:t>1998/10        </a:t>
            </a:r>
            <a:r>
              <a:rPr lang="zh-TW" altLang="en-US" sz="2000">
                <a:ea typeface="標楷體" pitchFamily="65" charset="-120"/>
              </a:rPr>
              <a:t>榮獲第九屆</a:t>
            </a:r>
            <a:r>
              <a:rPr lang="zh-TW" altLang="en-US" sz="2000" b="1">
                <a:ea typeface="標楷體" pitchFamily="65" charset="-120"/>
              </a:rPr>
              <a:t>國家品質獎</a:t>
            </a:r>
            <a:endParaRPr lang="zh-TW" altLang="en-US" sz="2000">
              <a:ea typeface="標楷體" pitchFamily="65" charset="-120"/>
            </a:endParaRPr>
          </a:p>
          <a:p>
            <a:pPr marL="1520825" indent="-1520825" eaLnBrk="0" hangingPunct="0">
              <a:lnSpc>
                <a:spcPct val="120000"/>
              </a:lnSpc>
              <a:tabLst>
                <a:tab pos="1520825" algn="l"/>
              </a:tabLst>
            </a:pPr>
            <a:r>
              <a:rPr lang="en-US" altLang="zh-TW" sz="2000">
                <a:solidFill>
                  <a:srgbClr val="FFFF00"/>
                </a:solidFill>
                <a:ea typeface="標楷體" pitchFamily="65" charset="-120"/>
              </a:rPr>
              <a:t>1998/11        </a:t>
            </a:r>
            <a:r>
              <a:rPr lang="zh-TW" altLang="en-US" sz="2000">
                <a:solidFill>
                  <a:srgbClr val="FFFF00"/>
                </a:solidFill>
                <a:ea typeface="標楷體" pitchFamily="65" charset="-120"/>
              </a:rPr>
              <a:t>裕隆工程中心</a:t>
            </a:r>
            <a:r>
              <a:rPr lang="en-US" altLang="zh-TW" sz="2000">
                <a:solidFill>
                  <a:srgbClr val="FFFF00"/>
                </a:solidFill>
                <a:ea typeface="標楷體" pitchFamily="65" charset="-120"/>
              </a:rPr>
              <a:t>(YLEC)</a:t>
            </a:r>
            <a:r>
              <a:rPr lang="zh-TW" altLang="en-US" sz="2000">
                <a:solidFill>
                  <a:srgbClr val="FFFF00"/>
                </a:solidFill>
                <a:ea typeface="標楷體" pitchFamily="65" charset="-120"/>
              </a:rPr>
              <a:t>升格為裕隆亞洲技術中心</a:t>
            </a:r>
            <a:r>
              <a:rPr lang="en-US" altLang="zh-TW" sz="2000">
                <a:solidFill>
                  <a:srgbClr val="FFFF00"/>
                </a:solidFill>
                <a:ea typeface="標楷體" pitchFamily="65" charset="-120"/>
              </a:rPr>
              <a:t>(</a:t>
            </a:r>
            <a:r>
              <a:rPr lang="en-US" altLang="zh-TW" sz="2000" b="1">
                <a:solidFill>
                  <a:srgbClr val="FFFF00"/>
                </a:solidFill>
                <a:ea typeface="標楷體" pitchFamily="65" charset="-120"/>
              </a:rPr>
              <a:t>YATC</a:t>
            </a:r>
            <a:r>
              <a:rPr lang="en-US" altLang="zh-TW" sz="2000">
                <a:solidFill>
                  <a:srgbClr val="FFFF00"/>
                </a:solidFill>
                <a:ea typeface="標楷體" pitchFamily="65" charset="-120"/>
              </a:rPr>
              <a:t>)</a:t>
            </a:r>
          </a:p>
          <a:p>
            <a:pPr marL="1520825" indent="-1520825" eaLnBrk="0" hangingPunct="0">
              <a:lnSpc>
                <a:spcPct val="120000"/>
              </a:lnSpc>
              <a:tabLst>
                <a:tab pos="1520825" algn="l"/>
              </a:tabLst>
            </a:pPr>
            <a:r>
              <a:rPr lang="en-US" altLang="zh-TW" sz="2000">
                <a:ea typeface="標楷體" pitchFamily="65" charset="-120"/>
              </a:rPr>
              <a:t>1999/  3        </a:t>
            </a:r>
            <a:r>
              <a:rPr lang="zh-TW" altLang="en-US" sz="2000">
                <a:ea typeface="標楷體" pitchFamily="65" charset="-120"/>
              </a:rPr>
              <a:t>獲得  </a:t>
            </a:r>
            <a:r>
              <a:rPr lang="en-US" altLang="zh-TW" sz="2000" b="1">
                <a:ea typeface="標楷體" pitchFamily="65" charset="-120"/>
              </a:rPr>
              <a:t>ISO 14001</a:t>
            </a:r>
            <a:r>
              <a:rPr lang="en-US" altLang="zh-TW" sz="2000">
                <a:ea typeface="標楷體" pitchFamily="65" charset="-120"/>
              </a:rPr>
              <a:t> </a:t>
            </a:r>
            <a:r>
              <a:rPr lang="zh-TW" altLang="en-US" sz="2000">
                <a:ea typeface="標楷體" pitchFamily="65" charset="-120"/>
              </a:rPr>
              <a:t>認證</a:t>
            </a:r>
          </a:p>
          <a:p>
            <a:pPr marL="1520825" indent="-1520825" eaLnBrk="0" hangingPunct="0">
              <a:lnSpc>
                <a:spcPct val="120000"/>
              </a:lnSpc>
              <a:tabLst>
                <a:tab pos="1520825" algn="l"/>
              </a:tabLst>
            </a:pPr>
            <a:r>
              <a:rPr lang="en-US" altLang="zh-TW" sz="2000">
                <a:solidFill>
                  <a:srgbClr val="FFFF00"/>
                </a:solidFill>
                <a:ea typeface="標楷體" pitchFamily="65" charset="-120"/>
              </a:rPr>
              <a:t>1999/11        </a:t>
            </a:r>
            <a:r>
              <a:rPr lang="zh-TW" altLang="en-US" sz="2000">
                <a:solidFill>
                  <a:srgbClr val="FFFF00"/>
                </a:solidFill>
                <a:ea typeface="標楷體" pitchFamily="65" charset="-120"/>
              </a:rPr>
              <a:t>獲得  </a:t>
            </a:r>
            <a:r>
              <a:rPr lang="en-US" altLang="zh-TW" sz="2000" b="1">
                <a:solidFill>
                  <a:srgbClr val="FFFF00"/>
                </a:solidFill>
                <a:ea typeface="標楷體" pitchFamily="65" charset="-120"/>
              </a:rPr>
              <a:t>ISO 9001</a:t>
            </a:r>
            <a:r>
              <a:rPr lang="en-US" altLang="zh-TW" sz="2000">
                <a:solidFill>
                  <a:srgbClr val="FFFF00"/>
                </a:solidFill>
                <a:ea typeface="標楷體" pitchFamily="65" charset="-120"/>
              </a:rPr>
              <a:t> </a:t>
            </a:r>
            <a:r>
              <a:rPr lang="zh-TW" altLang="en-US" sz="2000">
                <a:solidFill>
                  <a:srgbClr val="FFFF00"/>
                </a:solidFill>
                <a:ea typeface="標楷體" pitchFamily="65" charset="-120"/>
              </a:rPr>
              <a:t>認證</a:t>
            </a:r>
          </a:p>
        </p:txBody>
      </p:sp>
      <p:pic>
        <p:nvPicPr>
          <p:cNvPr id="201733" name="Picture 4" descr="j0286674"/>
          <p:cNvPicPr>
            <a:picLocks noChangeAspect="1" noChangeArrowheads="1" noCrop="1"/>
          </p:cNvPicPr>
          <p:nvPr/>
        </p:nvPicPr>
        <p:blipFill>
          <a:blip r:embed="rId2" cstate="print"/>
          <a:srcRect/>
          <a:stretch>
            <a:fillRect/>
          </a:stretch>
        </p:blipFill>
        <p:spPr bwMode="auto">
          <a:xfrm>
            <a:off x="7956550" y="5157788"/>
            <a:ext cx="1020763" cy="134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奇異公司變革三階段</a:t>
            </a:r>
          </a:p>
        </p:txBody>
      </p:sp>
      <p:sp>
        <p:nvSpPr>
          <p:cNvPr id="3" name="內容版面配置區 2"/>
          <p:cNvSpPr>
            <a:spLocks noGrp="1"/>
          </p:cNvSpPr>
          <p:nvPr>
            <p:ph idx="1"/>
          </p:nvPr>
        </p:nvSpPr>
        <p:spPr/>
        <p:txBody>
          <a:bodyPr/>
          <a:lstStyle/>
          <a:p>
            <a:r>
              <a:rPr lang="zh-CN" altLang="zh-TW" sz="2400" dirty="0">
                <a:solidFill>
                  <a:srgbClr val="FFFF00"/>
                </a:solidFill>
              </a:rPr>
              <a:t>第二階段：描繪組織的未來藍圖。</a:t>
            </a:r>
            <a:r>
              <a:rPr lang="zh-CN" altLang="zh-TW" sz="2400" dirty="0"/>
              <a:t>老方法一掃而空，即使抗拒改變的人也意識到需要一些新的改變。領導人的責任是提供方向，但若沒有眾人的共識，新方向是無法激發行動的，因此有效的溝通顯得特別的重要。領導者不能再單純依賴個人本身的權力：革命的持續需要整個組織關鍵幹部的支持與配合。在奇異公司，要贏得主管們的支持，是威爾許的長期挑戰；尤其是數千個遠離奇異位於總部的主管。在奇異的中級主管能夠直接和強烈地影響成千上萬的基層工人，其威力絕非遠在天邊的總裁所能及。在這個階段裡，威爾許最終找到使奇異人體會他企業眼光的方法。其中令人印象深刻的就是威爾許所發明的「企業引擎」（</a:t>
            </a:r>
            <a:r>
              <a:rPr lang="en-US" altLang="zh-TW" sz="2400" dirty="0"/>
              <a:t>The business engine</a:t>
            </a:r>
            <a:r>
              <a:rPr lang="zh-CN" altLang="zh-TW" sz="2400" dirty="0"/>
              <a:t>），它指出奇異旗下的每一個事業</a:t>
            </a:r>
            <a:r>
              <a:rPr lang="zh-CN" altLang="zh-TW" sz="2400" dirty="0" smtClean="0"/>
              <a:t>，</a:t>
            </a:r>
            <a:endParaRPr lang="zh-TW" altLang="en-US" sz="2400" dirty="0"/>
          </a:p>
        </p:txBody>
      </p:sp>
      <p:sp>
        <p:nvSpPr>
          <p:cNvPr id="4" name="投影片編號版面配置區 3"/>
          <p:cNvSpPr>
            <a:spLocks noGrp="1"/>
          </p:cNvSpPr>
          <p:nvPr>
            <p:ph type="sldNum" sz="quarter" idx="12"/>
          </p:nvPr>
        </p:nvSpPr>
        <p:spPr/>
        <p:txBody>
          <a:bodyPr/>
          <a:lstStyle/>
          <a:p>
            <a:pPr>
              <a:defRPr/>
            </a:pPr>
            <a:fld id="{389185E2-8E2D-4C48-A227-59C2DD667C53}" type="slidenum">
              <a:rPr lang="en-US" altLang="zh-TW" smtClean="0"/>
              <a:pPr>
                <a:defRPr/>
              </a:pPr>
              <a:t>40</a:t>
            </a:fld>
            <a:endParaRPr lang="en-US" altLang="zh-TW"/>
          </a:p>
        </p:txBody>
      </p:sp>
    </p:spTree>
    <p:extLst>
      <p:ext uri="{BB962C8B-B14F-4D97-AF65-F5344CB8AC3E}">
        <p14:creationId xmlns:p14="http://schemas.microsoft.com/office/powerpoint/2010/main" val="27430040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奇異公司變革三階段</a:t>
            </a:r>
          </a:p>
        </p:txBody>
      </p:sp>
      <p:sp>
        <p:nvSpPr>
          <p:cNvPr id="3" name="內容版面配置區 2"/>
          <p:cNvSpPr>
            <a:spLocks noGrp="1"/>
          </p:cNvSpPr>
          <p:nvPr>
            <p:ph idx="1"/>
          </p:nvPr>
        </p:nvSpPr>
        <p:spPr/>
        <p:txBody>
          <a:bodyPr/>
          <a:lstStyle/>
          <a:p>
            <a:r>
              <a:rPr lang="zh-CN" altLang="zh-TW" sz="2400" dirty="0"/>
              <a:t>是如何成為公司整體的一部分。企業引擎顯示出，奇異是何有別於大量買賣非相關事業卻未加以經營改善的企業集團；奇異旗下的事業，不論經營得多好，多多少少都會受到市場景氣榮枯的影響。但奇異整體，由於同時參與許多不同的市場，財務方面始終能夠平穩進展。第二階段</a:t>
            </a:r>
            <a:r>
              <a:rPr lang="en-US" altLang="zh-TW" sz="2400" dirty="0"/>
              <a:t>1988 </a:t>
            </a:r>
            <a:r>
              <a:rPr lang="zh-CN" altLang="zh-TW" sz="2400" dirty="0"/>
              <a:t>年落幕，靠著企業引擎和其它的想像力，威爾許已經將他的眼光和員工溝通。</a:t>
            </a:r>
            <a:r>
              <a:rPr lang="en-US" altLang="zh-TW" sz="2400" dirty="0"/>
              <a:t> </a:t>
            </a:r>
            <a:endParaRPr lang="zh-TW" altLang="zh-TW" sz="2400" dirty="0"/>
          </a:p>
          <a:p>
            <a:r>
              <a:rPr lang="zh-CN" altLang="zh-TW" sz="2400" dirty="0">
                <a:solidFill>
                  <a:srgbClr val="FFFF00"/>
                </a:solidFill>
              </a:rPr>
              <a:t>第三階段：創造組織洞察力所需的結構。</a:t>
            </a:r>
            <a:r>
              <a:rPr lang="zh-CN" altLang="zh-TW" sz="2400" dirty="0"/>
              <a:t>時間是直到威爾許卸任為止。新的做法是為了使新的理念能夠落實生根，長久下來，這些做法便會影響員工的想法。為了促進清楚的思考和快速的決策，威爾許常要求經營主管準備五張投影片來簡述事業的經營現況。</a:t>
            </a:r>
            <a:endParaRPr lang="zh-TW" altLang="en-US" sz="2400" dirty="0"/>
          </a:p>
          <a:p>
            <a:endParaRPr lang="zh-TW" altLang="en-US" sz="2400" dirty="0"/>
          </a:p>
        </p:txBody>
      </p:sp>
      <p:sp>
        <p:nvSpPr>
          <p:cNvPr id="4" name="投影片編號版面配置區 3"/>
          <p:cNvSpPr>
            <a:spLocks noGrp="1"/>
          </p:cNvSpPr>
          <p:nvPr>
            <p:ph type="sldNum" sz="quarter" idx="12"/>
          </p:nvPr>
        </p:nvSpPr>
        <p:spPr/>
        <p:txBody>
          <a:bodyPr/>
          <a:lstStyle/>
          <a:p>
            <a:pPr>
              <a:defRPr/>
            </a:pPr>
            <a:fld id="{389185E2-8E2D-4C48-A227-59C2DD667C53}" type="slidenum">
              <a:rPr lang="en-US" altLang="zh-TW" smtClean="0"/>
              <a:pPr>
                <a:defRPr/>
              </a:pPr>
              <a:t>41</a:t>
            </a:fld>
            <a:endParaRPr lang="en-US" altLang="zh-TW"/>
          </a:p>
        </p:txBody>
      </p:sp>
    </p:spTree>
    <p:extLst>
      <p:ext uri="{BB962C8B-B14F-4D97-AF65-F5344CB8AC3E}">
        <p14:creationId xmlns:p14="http://schemas.microsoft.com/office/powerpoint/2010/main" val="20849915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389185E2-8E2D-4C48-A227-59C2DD667C53}" type="slidenum">
              <a:rPr lang="en-US" altLang="zh-TW" smtClean="0"/>
              <a:pPr>
                <a:defRPr/>
              </a:pPr>
              <a:t>42</a:t>
            </a:fld>
            <a:endParaRPr lang="en-US" altLang="zh-TW"/>
          </a:p>
        </p:txBody>
      </p:sp>
      <p:grpSp>
        <p:nvGrpSpPr>
          <p:cNvPr id="5" name="群組 4"/>
          <p:cNvGrpSpPr/>
          <p:nvPr/>
        </p:nvGrpSpPr>
        <p:grpSpPr>
          <a:xfrm>
            <a:off x="1921017" y="116632"/>
            <a:ext cx="5362575" cy="6301680"/>
            <a:chOff x="1890712" y="908720"/>
            <a:chExt cx="5362575" cy="630168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712" y="908720"/>
              <a:ext cx="5362575"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8337" y="5229200"/>
              <a:ext cx="531495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4013486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奇異公司變革行動</a:t>
            </a:r>
            <a:endParaRPr lang="zh-TW" altLang="en-US" dirty="0"/>
          </a:p>
        </p:txBody>
      </p:sp>
      <p:sp>
        <p:nvSpPr>
          <p:cNvPr id="4" name="投影片編號版面配置區 3"/>
          <p:cNvSpPr>
            <a:spLocks noGrp="1"/>
          </p:cNvSpPr>
          <p:nvPr>
            <p:ph type="sldNum" sz="quarter" idx="12"/>
          </p:nvPr>
        </p:nvSpPr>
        <p:spPr/>
        <p:txBody>
          <a:bodyPr/>
          <a:lstStyle/>
          <a:p>
            <a:pPr>
              <a:defRPr/>
            </a:pPr>
            <a:fld id="{389185E2-8E2D-4C48-A227-59C2DD667C53}" type="slidenum">
              <a:rPr lang="en-US" altLang="zh-TW" smtClean="0"/>
              <a:pPr>
                <a:defRPr/>
              </a:pPr>
              <a:t>43</a:t>
            </a:fld>
            <a:endParaRPr lang="en-US" altLang="zh-TW"/>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68760"/>
            <a:ext cx="8067675" cy="506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489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CN" altLang="zh-TW" dirty="0"/>
              <a:t>四項關鍵的行事</a:t>
            </a:r>
            <a:r>
              <a:rPr lang="zh-CN" altLang="zh-TW" dirty="0" smtClean="0"/>
              <a:t>方</a:t>
            </a:r>
            <a:r>
              <a:rPr lang="zh-TW" altLang="en-US" dirty="0" smtClean="0"/>
              <a:t>針</a:t>
            </a:r>
            <a:endParaRPr lang="zh-TW" altLang="en-US" dirty="0"/>
          </a:p>
        </p:txBody>
      </p:sp>
      <p:sp>
        <p:nvSpPr>
          <p:cNvPr id="3" name="內容版面配置區 2"/>
          <p:cNvSpPr>
            <a:spLocks noGrp="1"/>
          </p:cNvSpPr>
          <p:nvPr>
            <p:ph idx="1"/>
          </p:nvPr>
        </p:nvSpPr>
        <p:spPr/>
        <p:txBody>
          <a:bodyPr/>
          <a:lstStyle/>
          <a:p>
            <a:r>
              <a:rPr lang="en-US" altLang="zh-CN" sz="2400" dirty="0" smtClean="0">
                <a:solidFill>
                  <a:srgbClr val="FFFF00"/>
                </a:solidFill>
              </a:rPr>
              <a:t>1. </a:t>
            </a:r>
            <a:r>
              <a:rPr lang="zh-CN" altLang="zh-TW" sz="2400" dirty="0" smtClean="0">
                <a:solidFill>
                  <a:srgbClr val="FFFF00"/>
                </a:solidFill>
              </a:rPr>
              <a:t>全員</a:t>
            </a:r>
            <a:r>
              <a:rPr lang="zh-CN" altLang="zh-TW" sz="2400" dirty="0">
                <a:solidFill>
                  <a:srgbClr val="FFFF00"/>
                </a:solidFill>
              </a:rPr>
              <a:t>參與。</a:t>
            </a:r>
            <a:r>
              <a:rPr lang="zh-CN" altLang="zh-TW" sz="2400" dirty="0"/>
              <a:t>要讓所有的員工都來參與、投入，也讓顧客、合夥人和供應商</a:t>
            </a:r>
            <a:r>
              <a:rPr lang="zh-CN" altLang="zh-TW" sz="2400" dirty="0" smtClean="0"/>
              <a:t>加入</a:t>
            </a:r>
            <a:r>
              <a:rPr lang="zh-CN" altLang="zh-TW" sz="2400" dirty="0"/>
              <a:t>。不要為行動設限，努力找出適用於各階層、職務、事業單位和公司，</a:t>
            </a:r>
            <a:r>
              <a:rPr lang="zh-CN" altLang="zh-TW" sz="2400" dirty="0" smtClean="0"/>
              <a:t>能締造</a:t>
            </a:r>
            <a:r>
              <a:rPr lang="zh-CN" altLang="zh-TW" sz="2400" dirty="0"/>
              <a:t>創造雙贏的解決方案</a:t>
            </a:r>
            <a:r>
              <a:rPr lang="zh-CN" altLang="zh-TW" sz="2400" dirty="0" smtClean="0"/>
              <a:t>。</a:t>
            </a:r>
            <a:r>
              <a:rPr lang="en-US" altLang="zh-TW" sz="2400" dirty="0"/>
              <a:t> </a:t>
            </a:r>
            <a:endParaRPr lang="zh-TW" altLang="zh-TW" sz="2400" dirty="0"/>
          </a:p>
          <a:p>
            <a:r>
              <a:rPr lang="en-US" altLang="zh-CN" sz="2400" dirty="0" smtClean="0">
                <a:solidFill>
                  <a:srgbClr val="FFFF00"/>
                </a:solidFill>
              </a:rPr>
              <a:t>2. </a:t>
            </a:r>
            <a:r>
              <a:rPr lang="zh-CN" altLang="zh-TW" sz="2400" dirty="0" smtClean="0">
                <a:solidFill>
                  <a:srgbClr val="FFFF00"/>
                </a:solidFill>
              </a:rPr>
              <a:t>從</a:t>
            </a:r>
            <a:r>
              <a:rPr lang="zh-CN" altLang="zh-TW" sz="2400" dirty="0">
                <a:solidFill>
                  <a:srgbClr val="FFFF00"/>
                </a:solidFill>
              </a:rPr>
              <a:t>公司內外尋找最佳範例，並加以推廣。</a:t>
            </a:r>
            <a:r>
              <a:rPr lang="zh-CN" altLang="zh-TW" sz="2400" dirty="0"/>
              <a:t>用心聆聽任何能幫助自己提升</a:t>
            </a:r>
            <a:r>
              <a:rPr lang="zh-CN" altLang="zh-TW" sz="2400" dirty="0" smtClean="0"/>
              <a:t>生產力</a:t>
            </a:r>
            <a:r>
              <a:rPr lang="zh-CN" altLang="zh-TW" sz="2400" dirty="0"/>
              <a:t>的話。</a:t>
            </a:r>
            <a:endParaRPr lang="zh-TW" altLang="zh-TW" sz="2400" dirty="0"/>
          </a:p>
          <a:p>
            <a:r>
              <a:rPr lang="en-US" altLang="zh-TW" sz="2400" dirty="0" smtClean="0">
                <a:solidFill>
                  <a:srgbClr val="FFFF00"/>
                </a:solidFill>
              </a:rPr>
              <a:t>3. </a:t>
            </a:r>
            <a:r>
              <a:rPr lang="zh-CN" altLang="zh-TW" sz="2400" dirty="0" smtClean="0">
                <a:solidFill>
                  <a:srgbClr val="FFFF00"/>
                </a:solidFill>
              </a:rPr>
              <a:t>把</a:t>
            </a:r>
            <a:r>
              <a:rPr lang="zh-CN" altLang="zh-TW" sz="2400" dirty="0">
                <a:solidFill>
                  <a:srgbClr val="FFFF00"/>
                </a:solidFill>
              </a:rPr>
              <a:t>方案與重要的人力資源措施整合起來。</a:t>
            </a:r>
            <a:r>
              <a:rPr lang="zh-CN" altLang="zh-TW" sz="2400" dirty="0"/>
              <a:t>經常依照業務目標來雇用人員、</a:t>
            </a:r>
            <a:r>
              <a:rPr lang="zh-CN" altLang="zh-TW" sz="2400" dirty="0" smtClean="0"/>
              <a:t>進</a:t>
            </a:r>
            <a:r>
              <a:rPr lang="zh-CN" altLang="zh-TW" sz="2400" dirty="0"/>
              <a:t>行訓練、評量和獎勵。</a:t>
            </a:r>
            <a:endParaRPr lang="zh-TW" altLang="zh-TW" sz="2400" dirty="0"/>
          </a:p>
          <a:p>
            <a:r>
              <a:rPr lang="en-US" altLang="zh-TW" sz="2400" dirty="0" smtClean="0">
                <a:solidFill>
                  <a:srgbClr val="FFFF00"/>
                </a:solidFill>
              </a:rPr>
              <a:t>4.  </a:t>
            </a:r>
            <a:r>
              <a:rPr lang="zh-CN" altLang="zh-TW" sz="2400" dirty="0" smtClean="0">
                <a:solidFill>
                  <a:srgbClr val="FFFF00"/>
                </a:solidFill>
              </a:rPr>
              <a:t>訂立</a:t>
            </a:r>
            <a:r>
              <a:rPr lang="zh-CN" altLang="zh-TW" sz="2400" dirty="0">
                <a:solidFill>
                  <a:srgbClr val="FFFF00"/>
                </a:solidFill>
              </a:rPr>
              <a:t>「延伸目標」</a:t>
            </a:r>
            <a:r>
              <a:rPr lang="zh-CN" altLang="zh-TW" sz="2400" dirty="0"/>
              <a:t>。一旦員工不得不放棄舊有的傳統觀念，自行設計新的</a:t>
            </a:r>
            <a:r>
              <a:rPr lang="zh-CN" altLang="zh-TW" sz="2400" dirty="0" smtClean="0"/>
              <a:t>做法</a:t>
            </a:r>
            <a:r>
              <a:rPr lang="zh-CN" altLang="zh-TW" sz="2400" dirty="0"/>
              <a:t>時，創造力和創新就會顯現。</a:t>
            </a:r>
            <a:endParaRPr lang="zh-TW" altLang="zh-TW" sz="2400" dirty="0"/>
          </a:p>
          <a:p>
            <a:endParaRPr lang="zh-TW" altLang="en-US" sz="2400" dirty="0"/>
          </a:p>
        </p:txBody>
      </p:sp>
      <p:sp>
        <p:nvSpPr>
          <p:cNvPr id="4" name="投影片編號版面配置區 3"/>
          <p:cNvSpPr>
            <a:spLocks noGrp="1"/>
          </p:cNvSpPr>
          <p:nvPr>
            <p:ph type="sldNum" sz="quarter" idx="12"/>
          </p:nvPr>
        </p:nvSpPr>
        <p:spPr/>
        <p:txBody>
          <a:bodyPr/>
          <a:lstStyle/>
          <a:p>
            <a:pPr>
              <a:defRPr/>
            </a:pPr>
            <a:fld id="{389185E2-8E2D-4C48-A227-59C2DD667C53}" type="slidenum">
              <a:rPr lang="en-US" altLang="zh-TW" smtClean="0"/>
              <a:pPr>
                <a:defRPr/>
              </a:pPr>
              <a:t>44</a:t>
            </a:fld>
            <a:endParaRPr lang="en-US" altLang="zh-TW"/>
          </a:p>
        </p:txBody>
      </p:sp>
    </p:spTree>
    <p:extLst>
      <p:ext uri="{BB962C8B-B14F-4D97-AF65-F5344CB8AC3E}">
        <p14:creationId xmlns:p14="http://schemas.microsoft.com/office/powerpoint/2010/main" val="3835223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CN" altLang="zh-TW" dirty="0"/>
              <a:t>奇異</a:t>
            </a:r>
            <a:r>
              <a:rPr lang="zh-TW" altLang="en-US" dirty="0"/>
              <a:t>變</a:t>
            </a:r>
            <a:r>
              <a:rPr lang="zh-CN" altLang="zh-TW" dirty="0"/>
              <a:t>革的本質</a:t>
            </a:r>
            <a:endParaRPr lang="zh-TW" altLang="en-US" dirty="0"/>
          </a:p>
        </p:txBody>
      </p:sp>
      <p:sp>
        <p:nvSpPr>
          <p:cNvPr id="3" name="內容版面配置區 2"/>
          <p:cNvSpPr>
            <a:spLocks noGrp="1"/>
          </p:cNvSpPr>
          <p:nvPr>
            <p:ph idx="1"/>
          </p:nvPr>
        </p:nvSpPr>
        <p:spPr/>
        <p:txBody>
          <a:bodyPr/>
          <a:lstStyle/>
          <a:p>
            <a:r>
              <a:rPr lang="zh-CN" altLang="zh-TW" sz="2800" dirty="0" smtClean="0"/>
              <a:t>奇異</a:t>
            </a:r>
            <a:r>
              <a:rPr lang="zh-TW" altLang="en-US" sz="2800" dirty="0"/>
              <a:t>變</a:t>
            </a:r>
            <a:r>
              <a:rPr lang="zh-CN" altLang="zh-TW" sz="2800" dirty="0" smtClean="0"/>
              <a:t>革的</a:t>
            </a:r>
            <a:r>
              <a:rPr lang="zh-CN" altLang="zh-TW" sz="2800" dirty="0"/>
              <a:t>本質，在於它創造了僱主和員工間的新關係（新的社會關係）</a:t>
            </a:r>
            <a:r>
              <a:rPr lang="zh-CN" altLang="zh-TW" sz="2800" dirty="0" smtClean="0"/>
              <a:t>羅耀宗</a:t>
            </a:r>
            <a:r>
              <a:rPr lang="zh-CN" altLang="zh-TW" sz="2800" dirty="0"/>
              <a:t>譯</a:t>
            </a:r>
            <a:r>
              <a:rPr lang="en-US" altLang="zh-TW" sz="2800" dirty="0"/>
              <a:t>, 2005)</a:t>
            </a:r>
            <a:r>
              <a:rPr lang="zh-CN" altLang="zh-TW" sz="2800" dirty="0"/>
              <a:t>。傳統的企業階層，在工人與老闆互不信賴下，太過沈重和累贅（</a:t>
            </a:r>
            <a:r>
              <a:rPr lang="zh-CN" altLang="zh-TW" sz="2800" dirty="0" smtClean="0"/>
              <a:t>管理</a:t>
            </a:r>
            <a:r>
              <a:rPr lang="zh-CN" altLang="zh-TW" sz="2800" dirty="0"/>
              <a:t>是建立在控制的思維之下）；而現在的奇異，總裁預見一個比較依賴概念和</a:t>
            </a:r>
            <a:r>
              <a:rPr lang="zh-CN" altLang="zh-TW" sz="2800" dirty="0" smtClean="0"/>
              <a:t>共有</a:t>
            </a:r>
            <a:r>
              <a:rPr lang="zh-CN" altLang="zh-TW" sz="2800" dirty="0"/>
              <a:t>價值觀，贏得員工承諾的企業。</a:t>
            </a:r>
            <a:r>
              <a:rPr lang="en-US" altLang="zh-TW" sz="2800" dirty="0"/>
              <a:t>… </a:t>
            </a:r>
            <a:r>
              <a:rPr lang="zh-CN" altLang="zh-TW" sz="2800" dirty="0">
                <a:solidFill>
                  <a:srgbClr val="FFFF00"/>
                </a:solidFill>
              </a:rPr>
              <a:t>以情感的動力而非高壓統治為基礎</a:t>
            </a:r>
            <a:r>
              <a:rPr lang="zh-CN" altLang="zh-TW" sz="2800" dirty="0"/>
              <a:t>，新的</a:t>
            </a:r>
            <a:r>
              <a:rPr lang="zh-CN" altLang="zh-TW" sz="2800" dirty="0" smtClean="0"/>
              <a:t>組織</a:t>
            </a:r>
            <a:r>
              <a:rPr lang="zh-CN" altLang="zh-TW" sz="2800" dirty="0"/>
              <a:t>必須有足夠的彈性讓員工自我管理，以及足夠的靈活打敗仍然為官僚制度所</a:t>
            </a:r>
            <a:r>
              <a:rPr lang="zh-CN" altLang="zh-TW" sz="2800" dirty="0" smtClean="0"/>
              <a:t>束縛</a:t>
            </a:r>
            <a:r>
              <a:rPr lang="zh-CN" altLang="zh-TW" sz="2800" dirty="0"/>
              <a:t>的競爭者。</a:t>
            </a:r>
            <a:endParaRPr lang="zh-TW" altLang="en-US" sz="2800" dirty="0"/>
          </a:p>
        </p:txBody>
      </p:sp>
      <p:sp>
        <p:nvSpPr>
          <p:cNvPr id="4" name="投影片編號版面配置區 3"/>
          <p:cNvSpPr>
            <a:spLocks noGrp="1"/>
          </p:cNvSpPr>
          <p:nvPr>
            <p:ph type="sldNum" sz="quarter" idx="12"/>
          </p:nvPr>
        </p:nvSpPr>
        <p:spPr/>
        <p:txBody>
          <a:bodyPr/>
          <a:lstStyle/>
          <a:p>
            <a:pPr>
              <a:defRPr/>
            </a:pPr>
            <a:fld id="{389185E2-8E2D-4C48-A227-59C2DD667C53}" type="slidenum">
              <a:rPr lang="en-US" altLang="zh-TW" smtClean="0"/>
              <a:pPr>
                <a:defRPr/>
              </a:pPr>
              <a:t>45</a:t>
            </a:fld>
            <a:endParaRPr lang="en-US" altLang="zh-TW"/>
          </a:p>
        </p:txBody>
      </p:sp>
    </p:spTree>
    <p:extLst>
      <p:ext uri="{BB962C8B-B14F-4D97-AF65-F5344CB8AC3E}">
        <p14:creationId xmlns:p14="http://schemas.microsoft.com/office/powerpoint/2010/main" val="1489655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CN" altLang="zh-TW" dirty="0">
                <a:effectLst/>
              </a:rPr>
              <a:t>威爾許的信念</a:t>
            </a:r>
            <a:endParaRPr lang="zh-TW" altLang="en-US" dirty="0"/>
          </a:p>
        </p:txBody>
      </p:sp>
      <p:sp>
        <p:nvSpPr>
          <p:cNvPr id="3" name="內容版面配置區 2"/>
          <p:cNvSpPr>
            <a:spLocks noGrp="1"/>
          </p:cNvSpPr>
          <p:nvPr>
            <p:ph idx="1"/>
          </p:nvPr>
        </p:nvSpPr>
        <p:spPr/>
        <p:txBody>
          <a:bodyPr/>
          <a:lstStyle/>
          <a:p>
            <a:r>
              <a:rPr lang="zh-CN" altLang="zh-TW" sz="2800" dirty="0"/>
              <a:t>「強大的使命和具體的價值十分重要；管理的每個層面，務必開誠布公；</a:t>
            </a:r>
            <a:r>
              <a:rPr lang="zh-CN" altLang="zh-TW" sz="2800" dirty="0" smtClean="0"/>
              <a:t>根據</a:t>
            </a:r>
            <a:r>
              <a:rPr lang="zh-CN" altLang="zh-TW" sz="2800" dirty="0"/>
              <a:t>用人唯才的制度，實施差異化管理；每個人都需要發聲和尊嚴。」除了這四</a:t>
            </a:r>
            <a:r>
              <a:rPr lang="zh-CN" altLang="zh-TW" sz="2800" dirty="0" smtClean="0"/>
              <a:t>個信念</a:t>
            </a:r>
            <a:r>
              <a:rPr lang="zh-CN" altLang="zh-TW" sz="2800" dirty="0"/>
              <a:t>之外，威爾許也特別強調品德與正直的</a:t>
            </a:r>
            <a:r>
              <a:rPr lang="zh-CN" altLang="zh-TW" sz="2800" dirty="0" smtClean="0"/>
              <a:t>重要性</a:t>
            </a:r>
            <a:r>
              <a:rPr lang="zh-TW" altLang="en-US" sz="2800" dirty="0" smtClean="0"/>
              <a:t>。</a:t>
            </a:r>
            <a:endParaRPr lang="zh-TW" altLang="en-US" sz="2800" dirty="0"/>
          </a:p>
        </p:txBody>
      </p:sp>
      <p:sp>
        <p:nvSpPr>
          <p:cNvPr id="4" name="投影片編號版面配置區 3"/>
          <p:cNvSpPr>
            <a:spLocks noGrp="1"/>
          </p:cNvSpPr>
          <p:nvPr>
            <p:ph type="sldNum" sz="quarter" idx="12"/>
          </p:nvPr>
        </p:nvSpPr>
        <p:spPr/>
        <p:txBody>
          <a:bodyPr/>
          <a:lstStyle/>
          <a:p>
            <a:pPr>
              <a:defRPr/>
            </a:pPr>
            <a:fld id="{389185E2-8E2D-4C48-A227-59C2DD667C53}" type="slidenum">
              <a:rPr lang="en-US" altLang="zh-TW" smtClean="0"/>
              <a:pPr>
                <a:defRPr/>
              </a:pPr>
              <a:t>46</a:t>
            </a:fld>
            <a:endParaRPr lang="en-US" altLang="zh-TW"/>
          </a:p>
        </p:txBody>
      </p:sp>
    </p:spTree>
    <p:extLst>
      <p:ext uri="{BB962C8B-B14F-4D97-AF65-F5344CB8AC3E}">
        <p14:creationId xmlns:p14="http://schemas.microsoft.com/office/powerpoint/2010/main" val="28152594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GE</a:t>
            </a:r>
            <a:r>
              <a:rPr lang="zh-TW" altLang="en-US" dirty="0" smtClean="0"/>
              <a:t>軟性變數影響之模擬</a:t>
            </a:r>
            <a:endParaRPr lang="zh-TW" altLang="en-US" dirty="0"/>
          </a:p>
        </p:txBody>
      </p:sp>
      <p:sp>
        <p:nvSpPr>
          <p:cNvPr id="4" name="投影片編號版面配置區 3"/>
          <p:cNvSpPr>
            <a:spLocks noGrp="1"/>
          </p:cNvSpPr>
          <p:nvPr>
            <p:ph type="sldNum" sz="quarter" idx="12"/>
          </p:nvPr>
        </p:nvSpPr>
        <p:spPr/>
        <p:txBody>
          <a:bodyPr/>
          <a:lstStyle/>
          <a:p>
            <a:pPr>
              <a:defRPr/>
            </a:pPr>
            <a:fld id="{389185E2-8E2D-4C48-A227-59C2DD667C53}" type="slidenum">
              <a:rPr lang="en-US" altLang="zh-TW" smtClean="0">
                <a:solidFill>
                  <a:srgbClr val="FFFFFF"/>
                </a:solidFill>
              </a:rPr>
              <a:pPr>
                <a:defRPr/>
              </a:pPr>
              <a:t>47</a:t>
            </a:fld>
            <a:endParaRPr lang="en-US" altLang="zh-TW">
              <a:solidFill>
                <a:srgbClr val="FFFFFF"/>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10454"/>
            <a:ext cx="7531987"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字方塊 4"/>
          <p:cNvSpPr txBox="1"/>
          <p:nvPr/>
        </p:nvSpPr>
        <p:spPr>
          <a:xfrm>
            <a:off x="3419872" y="6237312"/>
            <a:ext cx="2775119" cy="369332"/>
          </a:xfrm>
          <a:prstGeom prst="rect">
            <a:avLst/>
          </a:prstGeom>
          <a:noFill/>
        </p:spPr>
        <p:txBody>
          <a:bodyPr wrap="none" rtlCol="0">
            <a:spAutoFit/>
          </a:bodyPr>
          <a:lstStyle/>
          <a:p>
            <a:r>
              <a:rPr lang="zh-TW" altLang="en-US" dirty="0">
                <a:solidFill>
                  <a:srgbClr val="FFFFFF"/>
                </a:solidFill>
              </a:rPr>
              <a:t>資料</a:t>
            </a:r>
            <a:r>
              <a:rPr lang="zh-TW" altLang="en-US" dirty="0" smtClean="0">
                <a:solidFill>
                  <a:srgbClr val="FFFFFF"/>
                </a:solidFill>
              </a:rPr>
              <a:t>來源：楊銘煇，</a:t>
            </a:r>
            <a:r>
              <a:rPr lang="en-US" altLang="zh-TW" dirty="0" smtClean="0">
                <a:solidFill>
                  <a:srgbClr val="FFFFFF"/>
                </a:solidFill>
              </a:rPr>
              <a:t>2006</a:t>
            </a:r>
            <a:endParaRPr lang="zh-TW" altLang="en-US" dirty="0">
              <a:solidFill>
                <a:srgbClr val="FFFFFF"/>
              </a:solidFill>
            </a:endParaRPr>
          </a:p>
        </p:txBody>
      </p:sp>
    </p:spTree>
    <p:extLst>
      <p:ext uri="{BB962C8B-B14F-4D97-AF65-F5344CB8AC3E}">
        <p14:creationId xmlns:p14="http://schemas.microsoft.com/office/powerpoint/2010/main" val="9044324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GE</a:t>
            </a:r>
            <a:r>
              <a:rPr lang="zh-TW" altLang="en-US" dirty="0" smtClean="0"/>
              <a:t>軟性</a:t>
            </a:r>
            <a:r>
              <a:rPr lang="zh-TW" altLang="en-US" dirty="0"/>
              <a:t>變數</a:t>
            </a:r>
            <a:r>
              <a:rPr lang="zh-TW" altLang="en-US" dirty="0" smtClean="0"/>
              <a:t>影響之模擬</a:t>
            </a:r>
            <a:endParaRPr lang="zh-TW" altLang="en-US" dirty="0"/>
          </a:p>
        </p:txBody>
      </p:sp>
      <p:sp>
        <p:nvSpPr>
          <p:cNvPr id="4" name="投影片編號版面配置區 3"/>
          <p:cNvSpPr>
            <a:spLocks noGrp="1"/>
          </p:cNvSpPr>
          <p:nvPr>
            <p:ph type="sldNum" sz="quarter" idx="12"/>
          </p:nvPr>
        </p:nvSpPr>
        <p:spPr/>
        <p:txBody>
          <a:bodyPr/>
          <a:lstStyle/>
          <a:p>
            <a:pPr>
              <a:defRPr/>
            </a:pPr>
            <a:fld id="{389185E2-8E2D-4C48-A227-59C2DD667C53}" type="slidenum">
              <a:rPr lang="en-US" altLang="zh-TW" smtClean="0">
                <a:solidFill>
                  <a:srgbClr val="FFFFFF"/>
                </a:solidFill>
              </a:rPr>
              <a:pPr>
                <a:defRPr/>
              </a:pPr>
              <a:t>48</a:t>
            </a:fld>
            <a:endParaRPr lang="en-US" altLang="zh-TW">
              <a:solidFill>
                <a:srgbClr val="FFFFFF"/>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548" y="980728"/>
            <a:ext cx="6338465" cy="524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文字方塊 5"/>
          <p:cNvSpPr txBox="1"/>
          <p:nvPr/>
        </p:nvSpPr>
        <p:spPr>
          <a:xfrm>
            <a:off x="3419872" y="6237312"/>
            <a:ext cx="2775119" cy="369332"/>
          </a:xfrm>
          <a:prstGeom prst="rect">
            <a:avLst/>
          </a:prstGeom>
          <a:noFill/>
        </p:spPr>
        <p:txBody>
          <a:bodyPr wrap="none" rtlCol="0">
            <a:spAutoFit/>
          </a:bodyPr>
          <a:lstStyle/>
          <a:p>
            <a:r>
              <a:rPr lang="zh-TW" altLang="en-US" dirty="0">
                <a:solidFill>
                  <a:srgbClr val="FFFFFF"/>
                </a:solidFill>
              </a:rPr>
              <a:t>資料</a:t>
            </a:r>
            <a:r>
              <a:rPr lang="zh-TW" altLang="en-US" dirty="0" smtClean="0">
                <a:solidFill>
                  <a:srgbClr val="FFFFFF"/>
                </a:solidFill>
              </a:rPr>
              <a:t>來源：楊銘煇，</a:t>
            </a:r>
            <a:r>
              <a:rPr lang="en-US" altLang="zh-TW" dirty="0" smtClean="0">
                <a:solidFill>
                  <a:srgbClr val="FFFFFF"/>
                </a:solidFill>
              </a:rPr>
              <a:t>2006</a:t>
            </a:r>
            <a:endParaRPr lang="zh-TW" altLang="en-US" dirty="0">
              <a:solidFill>
                <a:srgbClr val="FFFFFF"/>
              </a:solidFill>
            </a:endParaRPr>
          </a:p>
        </p:txBody>
      </p:sp>
    </p:spTree>
    <p:extLst>
      <p:ext uri="{BB962C8B-B14F-4D97-AF65-F5344CB8AC3E}">
        <p14:creationId xmlns:p14="http://schemas.microsoft.com/office/powerpoint/2010/main" val="31515314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GE</a:t>
            </a:r>
            <a:r>
              <a:rPr lang="zh-TW" altLang="en-US" dirty="0" smtClean="0"/>
              <a:t>軟性</a:t>
            </a:r>
            <a:r>
              <a:rPr lang="zh-TW" altLang="en-US" dirty="0"/>
              <a:t>變數</a:t>
            </a:r>
            <a:r>
              <a:rPr lang="zh-TW" altLang="en-US" dirty="0" smtClean="0"/>
              <a:t>影響之模擬</a:t>
            </a:r>
            <a:endParaRPr lang="zh-TW" altLang="en-US" dirty="0"/>
          </a:p>
        </p:txBody>
      </p:sp>
      <p:sp>
        <p:nvSpPr>
          <p:cNvPr id="4" name="投影片編號版面配置區 3"/>
          <p:cNvSpPr>
            <a:spLocks noGrp="1"/>
          </p:cNvSpPr>
          <p:nvPr>
            <p:ph type="sldNum" sz="quarter" idx="12"/>
          </p:nvPr>
        </p:nvSpPr>
        <p:spPr/>
        <p:txBody>
          <a:bodyPr/>
          <a:lstStyle/>
          <a:p>
            <a:pPr>
              <a:defRPr/>
            </a:pPr>
            <a:fld id="{389185E2-8E2D-4C48-A227-59C2DD667C53}" type="slidenum">
              <a:rPr lang="en-US" altLang="zh-TW" smtClean="0">
                <a:solidFill>
                  <a:srgbClr val="FFFFFF"/>
                </a:solidFill>
              </a:rPr>
              <a:pPr>
                <a:defRPr/>
              </a:pPr>
              <a:t>49</a:t>
            </a:fld>
            <a:endParaRPr lang="en-US" altLang="zh-TW">
              <a:solidFill>
                <a:srgbClr val="FFFFFF"/>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082" y="845866"/>
            <a:ext cx="6480720" cy="5391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文字方塊 5"/>
          <p:cNvSpPr txBox="1"/>
          <p:nvPr/>
        </p:nvSpPr>
        <p:spPr>
          <a:xfrm>
            <a:off x="3419872" y="6237312"/>
            <a:ext cx="2775119" cy="369332"/>
          </a:xfrm>
          <a:prstGeom prst="rect">
            <a:avLst/>
          </a:prstGeom>
          <a:noFill/>
        </p:spPr>
        <p:txBody>
          <a:bodyPr wrap="none" rtlCol="0">
            <a:spAutoFit/>
          </a:bodyPr>
          <a:lstStyle/>
          <a:p>
            <a:r>
              <a:rPr lang="zh-TW" altLang="en-US" dirty="0">
                <a:solidFill>
                  <a:srgbClr val="FFFFFF"/>
                </a:solidFill>
              </a:rPr>
              <a:t>資料</a:t>
            </a:r>
            <a:r>
              <a:rPr lang="zh-TW" altLang="en-US" dirty="0" smtClean="0">
                <a:solidFill>
                  <a:srgbClr val="FFFFFF"/>
                </a:solidFill>
              </a:rPr>
              <a:t>來源：楊銘煇，</a:t>
            </a:r>
            <a:r>
              <a:rPr lang="en-US" altLang="zh-TW" dirty="0" smtClean="0">
                <a:solidFill>
                  <a:srgbClr val="FFFFFF"/>
                </a:solidFill>
              </a:rPr>
              <a:t>2006</a:t>
            </a:r>
            <a:endParaRPr lang="zh-TW" altLang="en-US" dirty="0">
              <a:solidFill>
                <a:srgbClr val="FFFFFF"/>
              </a:solidFill>
            </a:endParaRPr>
          </a:p>
        </p:txBody>
      </p:sp>
    </p:spTree>
    <p:extLst>
      <p:ext uri="{BB962C8B-B14F-4D97-AF65-F5344CB8AC3E}">
        <p14:creationId xmlns:p14="http://schemas.microsoft.com/office/powerpoint/2010/main" val="1652529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3"/>
          <p:cNvSpPr>
            <a:spLocks noGrp="1"/>
          </p:cNvSpPr>
          <p:nvPr>
            <p:ph type="sldNum" sz="quarter" idx="12"/>
          </p:nvPr>
        </p:nvSpPr>
        <p:spPr/>
        <p:txBody>
          <a:bodyPr/>
          <a:lstStyle/>
          <a:p>
            <a:pPr>
              <a:defRPr/>
            </a:pPr>
            <a:fld id="{CD085D68-9F70-4773-9E77-8D0F051D5BDD}" type="slidenum">
              <a:rPr lang="en-US" altLang="zh-TW"/>
              <a:pPr>
                <a:defRPr/>
              </a:pPr>
              <a:t>5</a:t>
            </a:fld>
            <a:endParaRPr lang="en-US" altLang="zh-TW"/>
          </a:p>
        </p:txBody>
      </p:sp>
      <p:sp>
        <p:nvSpPr>
          <p:cNvPr id="202755" name="Text Box 2"/>
          <p:cNvSpPr txBox="1">
            <a:spLocks noChangeArrowheads="1"/>
          </p:cNvSpPr>
          <p:nvPr/>
        </p:nvSpPr>
        <p:spPr bwMode="auto">
          <a:xfrm>
            <a:off x="361950" y="1403350"/>
            <a:ext cx="8324850" cy="1187450"/>
          </a:xfrm>
          <a:prstGeom prst="rect">
            <a:avLst/>
          </a:prstGeom>
          <a:noFill/>
          <a:ln w="12700">
            <a:noFill/>
            <a:miter lim="800000"/>
            <a:headEnd type="none" w="sm" len="sm"/>
            <a:tailEnd type="none" w="sm" len="sm"/>
          </a:ln>
        </p:spPr>
        <p:txBody>
          <a:bodyPr>
            <a:spAutoFit/>
          </a:bodyPr>
          <a:lstStyle/>
          <a:p>
            <a:pPr marL="1520825" indent="-1520825" eaLnBrk="0" hangingPunct="0">
              <a:lnSpc>
                <a:spcPct val="120000"/>
              </a:lnSpc>
              <a:tabLst>
                <a:tab pos="1520825" algn="l"/>
              </a:tabLst>
            </a:pPr>
            <a:r>
              <a:rPr lang="en-US" altLang="zh-TW" sz="2000">
                <a:ea typeface="標楷體" pitchFamily="65" charset="-120"/>
              </a:rPr>
              <a:t>2000/11        </a:t>
            </a:r>
            <a:r>
              <a:rPr lang="zh-TW" altLang="en-US" sz="2000">
                <a:ea typeface="標楷體" pitchFamily="65" charset="-120"/>
              </a:rPr>
              <a:t>獲經濟部頒「工業精銳獎」</a:t>
            </a:r>
          </a:p>
          <a:p>
            <a:pPr marL="1520825" indent="-1520825" eaLnBrk="0" hangingPunct="0">
              <a:lnSpc>
                <a:spcPct val="120000"/>
              </a:lnSpc>
              <a:tabLst>
                <a:tab pos="1520825" algn="l"/>
              </a:tabLst>
            </a:pPr>
            <a:r>
              <a:rPr lang="en-US" altLang="zh-TW" sz="2000">
                <a:solidFill>
                  <a:srgbClr val="FFFF00"/>
                </a:solidFill>
                <a:ea typeface="標楷體" pitchFamily="65" charset="-120"/>
              </a:rPr>
              <a:t>2001/10        </a:t>
            </a:r>
            <a:r>
              <a:rPr lang="zh-TW" altLang="en-US" sz="2000">
                <a:solidFill>
                  <a:srgbClr val="FFFF00"/>
                </a:solidFill>
                <a:ea typeface="標楷體" pitchFamily="65" charset="-120"/>
              </a:rPr>
              <a:t>獲經濟部頒「全國工業減廢績優工廠」</a:t>
            </a:r>
          </a:p>
          <a:p>
            <a:pPr marL="1520825" indent="-1520825" eaLnBrk="0" hangingPunct="0">
              <a:lnSpc>
                <a:spcPct val="120000"/>
              </a:lnSpc>
              <a:tabLst>
                <a:tab pos="1520825" algn="l"/>
              </a:tabLst>
            </a:pPr>
            <a:r>
              <a:rPr lang="en-US" altLang="zh-TW" sz="2000">
                <a:ea typeface="標楷體" pitchFamily="65" charset="-120"/>
              </a:rPr>
              <a:t>2001/11        </a:t>
            </a:r>
            <a:r>
              <a:rPr lang="zh-TW" altLang="en-US" sz="2000">
                <a:ea typeface="標楷體" pitchFamily="65" charset="-120"/>
              </a:rPr>
              <a:t>獲經濟部頒「</a:t>
            </a:r>
            <a:r>
              <a:rPr lang="en-US" altLang="zh-TW" sz="2000">
                <a:ea typeface="標楷體" pitchFamily="65" charset="-120"/>
              </a:rPr>
              <a:t>2001</a:t>
            </a:r>
            <a:r>
              <a:rPr lang="zh-TW" altLang="en-US" sz="2000">
                <a:ea typeface="標楷體" pitchFamily="65" charset="-120"/>
              </a:rPr>
              <a:t>年節能績優廠商」</a:t>
            </a:r>
          </a:p>
        </p:txBody>
      </p:sp>
      <p:sp>
        <p:nvSpPr>
          <p:cNvPr id="202756" name="Rectangle 3"/>
          <p:cNvSpPr>
            <a:spLocks noChangeArrowheads="1"/>
          </p:cNvSpPr>
          <p:nvPr/>
        </p:nvSpPr>
        <p:spPr bwMode="auto">
          <a:xfrm>
            <a:off x="2438400" y="114300"/>
            <a:ext cx="4724400" cy="701675"/>
          </a:xfrm>
          <a:prstGeom prst="rect">
            <a:avLst/>
          </a:prstGeom>
          <a:noFill/>
          <a:ln w="12700">
            <a:noFill/>
            <a:miter lim="800000"/>
            <a:headEnd/>
            <a:tailEnd/>
          </a:ln>
        </p:spPr>
        <p:txBody>
          <a:bodyPr/>
          <a:lstStyle/>
          <a:p>
            <a:pPr algn="ctr" eaLnBrk="0" hangingPunct="0"/>
            <a:r>
              <a:rPr lang="zh-TW" altLang="en-US" sz="4400">
                <a:ea typeface="標楷體" pitchFamily="65" charset="-120"/>
              </a:rPr>
              <a:t>裕隆公司大事記</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GE</a:t>
            </a:r>
            <a:r>
              <a:rPr lang="zh-TW" altLang="en-US" dirty="0" smtClean="0"/>
              <a:t>軟性</a:t>
            </a:r>
            <a:r>
              <a:rPr lang="zh-TW" altLang="en-US" dirty="0"/>
              <a:t>變數影響模擬</a:t>
            </a:r>
          </a:p>
        </p:txBody>
      </p:sp>
      <p:sp>
        <p:nvSpPr>
          <p:cNvPr id="4" name="投影片編號版面配置區 3"/>
          <p:cNvSpPr>
            <a:spLocks noGrp="1"/>
          </p:cNvSpPr>
          <p:nvPr>
            <p:ph type="sldNum" sz="quarter" idx="12"/>
          </p:nvPr>
        </p:nvSpPr>
        <p:spPr/>
        <p:txBody>
          <a:bodyPr/>
          <a:lstStyle/>
          <a:p>
            <a:pPr>
              <a:defRPr/>
            </a:pPr>
            <a:fld id="{389185E2-8E2D-4C48-A227-59C2DD667C53}" type="slidenum">
              <a:rPr lang="en-US" altLang="zh-TW" smtClean="0">
                <a:solidFill>
                  <a:srgbClr val="FFFFFF"/>
                </a:solidFill>
              </a:rPr>
              <a:pPr>
                <a:defRPr/>
              </a:pPr>
              <a:t>50</a:t>
            </a:fld>
            <a:endParaRPr lang="en-US" altLang="zh-TW">
              <a:solidFill>
                <a:srgbClr val="FFFFFF"/>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069164"/>
            <a:ext cx="6552728" cy="517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文字方塊 6"/>
          <p:cNvSpPr txBox="1"/>
          <p:nvPr/>
        </p:nvSpPr>
        <p:spPr>
          <a:xfrm>
            <a:off x="3419872" y="6237312"/>
            <a:ext cx="2775119" cy="369332"/>
          </a:xfrm>
          <a:prstGeom prst="rect">
            <a:avLst/>
          </a:prstGeom>
          <a:noFill/>
        </p:spPr>
        <p:txBody>
          <a:bodyPr wrap="none" rtlCol="0">
            <a:spAutoFit/>
          </a:bodyPr>
          <a:lstStyle/>
          <a:p>
            <a:r>
              <a:rPr lang="zh-TW" altLang="en-US" dirty="0">
                <a:solidFill>
                  <a:srgbClr val="FFFFFF"/>
                </a:solidFill>
              </a:rPr>
              <a:t>資料</a:t>
            </a:r>
            <a:r>
              <a:rPr lang="zh-TW" altLang="en-US" dirty="0" smtClean="0">
                <a:solidFill>
                  <a:srgbClr val="FFFFFF"/>
                </a:solidFill>
              </a:rPr>
              <a:t>來源：楊銘煇，</a:t>
            </a:r>
            <a:r>
              <a:rPr lang="en-US" altLang="zh-TW" dirty="0" smtClean="0">
                <a:solidFill>
                  <a:srgbClr val="FFFFFF"/>
                </a:solidFill>
              </a:rPr>
              <a:t>2006</a:t>
            </a:r>
            <a:endParaRPr lang="zh-TW" altLang="en-US" dirty="0">
              <a:solidFill>
                <a:srgbClr val="FFFFFF"/>
              </a:solidFill>
            </a:endParaRPr>
          </a:p>
        </p:txBody>
      </p:sp>
    </p:spTree>
    <p:extLst>
      <p:ext uri="{BB962C8B-B14F-4D97-AF65-F5344CB8AC3E}">
        <p14:creationId xmlns:p14="http://schemas.microsoft.com/office/powerpoint/2010/main" val="39710249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smtClean="0"/>
              <a:t>GE</a:t>
            </a:r>
            <a:r>
              <a:rPr lang="zh-TW" altLang="en-US" sz="3600" dirty="0" smtClean="0"/>
              <a:t>再造的關鍵：軟性變數與整體配搭</a:t>
            </a:r>
            <a:endParaRPr lang="zh-TW" altLang="en-US" sz="3600" dirty="0"/>
          </a:p>
        </p:txBody>
      </p:sp>
      <p:sp>
        <p:nvSpPr>
          <p:cNvPr id="3" name="內容版面配置區 2"/>
          <p:cNvSpPr>
            <a:spLocks noGrp="1"/>
          </p:cNvSpPr>
          <p:nvPr>
            <p:ph idx="1"/>
          </p:nvPr>
        </p:nvSpPr>
        <p:spPr>
          <a:xfrm>
            <a:off x="179512" y="1052736"/>
            <a:ext cx="8784976" cy="4495800"/>
          </a:xfrm>
        </p:spPr>
        <p:txBody>
          <a:bodyPr/>
          <a:lstStyle/>
          <a:p>
            <a:r>
              <a:rPr lang="zh-CN" altLang="zh-TW" sz="2600" dirty="0">
                <a:solidFill>
                  <a:srgbClr val="FFFF00"/>
                </a:solidFill>
              </a:rPr>
              <a:t>企業經營需要的是整體動態搭配的能力</a:t>
            </a:r>
            <a:r>
              <a:rPr lang="zh-CN" altLang="zh-TW" sz="2600" dirty="0"/>
              <a:t>，當組織結構的本質沒有發生</a:t>
            </a:r>
            <a:r>
              <a:rPr lang="zh-CN" altLang="zh-TW" sz="2600" dirty="0" smtClean="0"/>
              <a:t>改變</a:t>
            </a:r>
            <a:r>
              <a:rPr lang="zh-CN" altLang="zh-TW" sz="2600" dirty="0"/>
              <a:t>時，單一方向的變革行動可能可以產生效果，但是從整個的趨勢來看時</a:t>
            </a:r>
            <a:r>
              <a:rPr lang="zh-CN" altLang="zh-TW" sz="2600" dirty="0" smtClean="0"/>
              <a:t>，這樣</a:t>
            </a:r>
            <a:r>
              <a:rPr lang="zh-CN" altLang="zh-TW" sz="2600" dirty="0"/>
              <a:t>的舉動未必會比較好</a:t>
            </a:r>
            <a:r>
              <a:rPr lang="zh-CN" altLang="zh-TW" sz="2600" dirty="0" smtClean="0"/>
              <a:t>。</a:t>
            </a:r>
            <a:endParaRPr lang="en-US" altLang="zh-CN" sz="2600" dirty="0" smtClean="0"/>
          </a:p>
          <a:p>
            <a:r>
              <a:rPr lang="zh-CN" altLang="zh-TW" sz="2600" dirty="0" smtClean="0"/>
              <a:t>以</a:t>
            </a:r>
            <a:r>
              <a:rPr lang="zh-CN" altLang="zh-TW" sz="2600" dirty="0"/>
              <a:t>學習能力的推動為例，威爾許強調要為組織</a:t>
            </a:r>
            <a:r>
              <a:rPr lang="zh-CN" altLang="zh-TW" sz="2600" dirty="0" smtClean="0"/>
              <a:t>建立</a:t>
            </a:r>
            <a:r>
              <a:rPr lang="zh-CN" altLang="zh-TW" sz="2600" dirty="0"/>
              <a:t>「學習」的文化，因此開始積極投入一連串的「學習活動」。但若我們</a:t>
            </a:r>
            <a:r>
              <a:rPr lang="zh-CN" altLang="zh-TW" sz="2600" dirty="0" smtClean="0"/>
              <a:t>嘗試著</a:t>
            </a:r>
            <a:r>
              <a:rPr lang="zh-CN" altLang="zh-TW" sz="2600" dirty="0"/>
              <a:t>把投入「學習活動」的比例加重</a:t>
            </a:r>
            <a:r>
              <a:rPr lang="zh-CN" altLang="zh-TW" sz="2600" dirty="0" smtClean="0"/>
              <a:t>時，</a:t>
            </a:r>
            <a:r>
              <a:rPr lang="zh-TW" altLang="en-US" sz="2600" dirty="0" smtClean="0"/>
              <a:t>模擬</a:t>
            </a:r>
            <a:r>
              <a:rPr lang="zh-CN" altLang="zh-TW" sz="2600" dirty="0" smtClean="0"/>
              <a:t>的結果顯示</a:t>
            </a:r>
            <a:r>
              <a:rPr lang="zh-CN" altLang="zh-TW" sz="2600" dirty="0"/>
              <a:t>最後的績效表現反而不如威爾許的策略</a:t>
            </a:r>
            <a:r>
              <a:rPr lang="zh-CN" altLang="zh-TW" sz="2600" dirty="0" smtClean="0"/>
              <a:t>有效；</a:t>
            </a:r>
            <a:r>
              <a:rPr lang="zh-CN" altLang="zh-TW" sz="2600" dirty="0"/>
              <a:t>在沒有整體</a:t>
            </a:r>
            <a:r>
              <a:rPr lang="zh-CN" altLang="zh-TW" sz="2600" dirty="0" smtClean="0"/>
              <a:t>搭配</a:t>
            </a:r>
            <a:r>
              <a:rPr lang="zh-CN" altLang="zh-TW" sz="2600" dirty="0"/>
              <a:t>的結果下，最後的結果都顯示員工的坦誠度、員工工作負擔、員工的疲憊</a:t>
            </a:r>
            <a:r>
              <a:rPr lang="en-US" altLang="zh-TW" sz="2600" dirty="0" smtClean="0"/>
              <a:t>…</a:t>
            </a:r>
            <a:r>
              <a:rPr lang="zh-CN" altLang="zh-TW" sz="2600" dirty="0" smtClean="0"/>
              <a:t>等等，</a:t>
            </a:r>
            <a:r>
              <a:rPr lang="zh-CN" altLang="zh-TW" sz="2600" dirty="0"/>
              <a:t>都會比較升高，振盪幅度也比較嚴重，這說明「</a:t>
            </a:r>
            <a:r>
              <a:rPr lang="zh-CN" altLang="zh-TW" sz="2600" dirty="0" smtClean="0"/>
              <a:t>頭痛</a:t>
            </a:r>
            <a:r>
              <a:rPr lang="zh-CN" altLang="zh-TW" sz="2600" dirty="0"/>
              <a:t>醫頭、腳痛醫腳」的策略是不足以改變累積已久的問題。過去累積下來</a:t>
            </a:r>
            <a:r>
              <a:rPr lang="zh-CN" altLang="zh-TW" sz="2600" dirty="0" smtClean="0"/>
              <a:t>的問題</a:t>
            </a:r>
            <a:r>
              <a:rPr lang="zh-CN" altLang="zh-TW" sz="2600" dirty="0"/>
              <a:t>，需要長期</a:t>
            </a:r>
            <a:r>
              <a:rPr lang="zh-CN" altLang="zh-TW" sz="2600" dirty="0" smtClean="0"/>
              <a:t>解決</a:t>
            </a:r>
            <a:r>
              <a:rPr lang="zh-TW" altLang="en-US" sz="2600" dirty="0" smtClean="0"/>
              <a:t>。</a:t>
            </a:r>
            <a:endParaRPr lang="en-US" altLang="zh-CN" sz="2600" dirty="0" smtClean="0"/>
          </a:p>
        </p:txBody>
      </p:sp>
      <p:sp>
        <p:nvSpPr>
          <p:cNvPr id="4" name="投影片編號版面配置區 3"/>
          <p:cNvSpPr>
            <a:spLocks noGrp="1"/>
          </p:cNvSpPr>
          <p:nvPr>
            <p:ph type="sldNum" sz="quarter" idx="12"/>
          </p:nvPr>
        </p:nvSpPr>
        <p:spPr/>
        <p:txBody>
          <a:bodyPr/>
          <a:lstStyle/>
          <a:p>
            <a:pPr>
              <a:defRPr/>
            </a:pPr>
            <a:fld id="{389185E2-8E2D-4C48-A227-59C2DD667C53}" type="slidenum">
              <a:rPr lang="en-US" altLang="zh-TW" smtClean="0"/>
              <a:pPr>
                <a:defRPr/>
              </a:pPr>
              <a:t>51</a:t>
            </a:fld>
            <a:endParaRPr lang="en-US" altLang="zh-TW"/>
          </a:p>
        </p:txBody>
      </p:sp>
    </p:spTree>
    <p:extLst>
      <p:ext uri="{BB962C8B-B14F-4D97-AF65-F5344CB8AC3E}">
        <p14:creationId xmlns:p14="http://schemas.microsoft.com/office/powerpoint/2010/main" val="19660832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a:t>GE</a:t>
            </a:r>
            <a:r>
              <a:rPr lang="zh-TW" altLang="en-US" sz="3600" dirty="0"/>
              <a:t>再造的關鍵：軟性變數與整體配搭</a:t>
            </a:r>
          </a:p>
        </p:txBody>
      </p:sp>
      <p:sp>
        <p:nvSpPr>
          <p:cNvPr id="3" name="內容版面配置區 2"/>
          <p:cNvSpPr>
            <a:spLocks noGrp="1"/>
          </p:cNvSpPr>
          <p:nvPr>
            <p:ph idx="1"/>
          </p:nvPr>
        </p:nvSpPr>
        <p:spPr/>
        <p:txBody>
          <a:bodyPr/>
          <a:lstStyle/>
          <a:p>
            <a:r>
              <a:rPr lang="zh-CN" altLang="zh-TW" sz="2600" dirty="0"/>
              <a:t>以威爾許的經營信念與策略行動來看，其實是</a:t>
            </a:r>
            <a:r>
              <a:rPr lang="zh-CN" altLang="zh-TW" sz="2600" dirty="0">
                <a:solidFill>
                  <a:srgbClr val="FFFF00"/>
                </a:solidFill>
              </a:rPr>
              <a:t>一個整體動態搭配的概念</a:t>
            </a:r>
            <a:r>
              <a:rPr lang="zh-CN" altLang="zh-TW" sz="2600" dirty="0"/>
              <a:t>，先從建立員工危機感開始，著手進行變革，接著藉由組織設計政策的改變與縮編、整併、結束非核心的部門，以降低成本，推動組織成長的</a:t>
            </a:r>
            <a:r>
              <a:rPr lang="zh-CN" altLang="zh-TW" sz="2600" dirty="0" smtClean="0"/>
              <a:t>引擎</a:t>
            </a:r>
            <a:r>
              <a:rPr lang="zh-TW" altLang="en-US" sz="2600" dirty="0" smtClean="0"/>
              <a:t>。</a:t>
            </a:r>
            <a:endParaRPr lang="en-US" altLang="zh-TW" sz="2600" dirty="0" smtClean="0"/>
          </a:p>
          <a:p>
            <a:r>
              <a:rPr lang="zh-CN" altLang="zh-TW" sz="2600" dirty="0" smtClean="0"/>
              <a:t>進一步</a:t>
            </a:r>
            <a:r>
              <a:rPr lang="zh-CN" altLang="zh-TW" sz="2600" dirty="0"/>
              <a:t>的，當組織全員都有準備進行變革的心態之後，威爾許再規劃出一個為期十年的文化變革計畫，創造組織學習的能力、應變的能力，再次的推動組織成長的第二個引擎，以迎接全球化市場的改變；這整體的過程是配合上時間順序與信念引導的結果；而非任何單一的觀念或想法就可以達成，這也顯示出威爾許在經營管理上，獨到的一面</a:t>
            </a:r>
            <a:r>
              <a:rPr lang="zh-TW" altLang="en-US" sz="2600" dirty="0"/>
              <a:t>。</a:t>
            </a:r>
          </a:p>
          <a:p>
            <a:endParaRPr lang="zh-TW" altLang="en-US" sz="2600" dirty="0"/>
          </a:p>
        </p:txBody>
      </p:sp>
      <p:sp>
        <p:nvSpPr>
          <p:cNvPr id="4" name="投影片編號版面配置區 3"/>
          <p:cNvSpPr>
            <a:spLocks noGrp="1"/>
          </p:cNvSpPr>
          <p:nvPr>
            <p:ph type="sldNum" sz="quarter" idx="12"/>
          </p:nvPr>
        </p:nvSpPr>
        <p:spPr/>
        <p:txBody>
          <a:bodyPr/>
          <a:lstStyle/>
          <a:p>
            <a:pPr>
              <a:defRPr/>
            </a:pPr>
            <a:fld id="{389185E2-8E2D-4C48-A227-59C2DD667C53}" type="slidenum">
              <a:rPr lang="en-US" altLang="zh-TW" smtClean="0"/>
              <a:pPr>
                <a:defRPr/>
              </a:pPr>
              <a:t>52</a:t>
            </a:fld>
            <a:endParaRPr lang="en-US" altLang="zh-TW"/>
          </a:p>
        </p:txBody>
      </p:sp>
    </p:spTree>
    <p:extLst>
      <p:ext uri="{BB962C8B-B14F-4D97-AF65-F5344CB8AC3E}">
        <p14:creationId xmlns:p14="http://schemas.microsoft.com/office/powerpoint/2010/main" val="26459399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CN" altLang="zh-TW" dirty="0"/>
              <a:t>一步一步的充實奇異公司的</a:t>
            </a:r>
            <a:r>
              <a:rPr lang="en-US" altLang="zh-TW" dirty="0"/>
              <a:t> capacity</a:t>
            </a:r>
            <a:endParaRPr lang="zh-TW" altLang="en-US" dirty="0"/>
          </a:p>
        </p:txBody>
      </p:sp>
      <p:sp>
        <p:nvSpPr>
          <p:cNvPr id="3" name="內容版面配置區 2"/>
          <p:cNvSpPr>
            <a:spLocks noGrp="1"/>
          </p:cNvSpPr>
          <p:nvPr>
            <p:ph idx="1"/>
          </p:nvPr>
        </p:nvSpPr>
        <p:spPr/>
        <p:txBody>
          <a:bodyPr/>
          <a:lstStyle/>
          <a:p>
            <a:r>
              <a:rPr lang="zh-CN" altLang="zh-TW" sz="2500" dirty="0"/>
              <a:t>威爾許在奇異所進行的組織變革，</a:t>
            </a:r>
            <a:r>
              <a:rPr lang="zh-CN" altLang="zh-TW" sz="2500" dirty="0" smtClean="0"/>
              <a:t>實際上</a:t>
            </a:r>
            <a:r>
              <a:rPr lang="zh-CN" altLang="zh-TW" sz="2500" dirty="0"/>
              <a:t>是一個整體動態搭配下的結果，單純的想建立學習的文化，若是沒有背後</a:t>
            </a:r>
            <a:r>
              <a:rPr lang="zh-CN" altLang="zh-TW" sz="2500" dirty="0" smtClean="0"/>
              <a:t>的</a:t>
            </a:r>
            <a:r>
              <a:rPr lang="en-US" altLang="zh-TW" sz="2500" dirty="0" smtClean="0"/>
              <a:t>(capacity</a:t>
            </a:r>
            <a:r>
              <a:rPr lang="en-US" altLang="zh-TW" sz="2500" dirty="0"/>
              <a:t> </a:t>
            </a:r>
            <a:r>
              <a:rPr lang="zh-CN" altLang="zh-TW" sz="2500" dirty="0" smtClean="0"/>
              <a:t>容量</a:t>
            </a:r>
            <a:r>
              <a:rPr lang="en-US" altLang="zh-TW" sz="2500" dirty="0" smtClean="0"/>
              <a:t>)</a:t>
            </a:r>
            <a:r>
              <a:rPr lang="zh-CN" altLang="zh-TW" sz="2500" dirty="0" smtClean="0"/>
              <a:t>進行</a:t>
            </a:r>
            <a:r>
              <a:rPr lang="zh-CN" altLang="zh-TW" sz="2500" dirty="0"/>
              <a:t>配合，就很難成功；從最初的城鎮會議直到後來推行的</a:t>
            </a:r>
            <a:r>
              <a:rPr lang="en-US" altLang="zh-TW" sz="2500" dirty="0"/>
              <a:t> 6 sigma</a:t>
            </a:r>
            <a:r>
              <a:rPr lang="zh-TW" altLang="zh-TW" sz="2500" dirty="0"/>
              <a:t> </a:t>
            </a:r>
            <a:r>
              <a:rPr lang="zh-CN" altLang="zh-TW" sz="2500" dirty="0" smtClean="0"/>
              <a:t>改善</a:t>
            </a:r>
            <a:r>
              <a:rPr lang="zh-CN" altLang="zh-TW" sz="2500" dirty="0"/>
              <a:t>計畫，其實都是在一步一步的充實奇異公司的</a:t>
            </a:r>
            <a:r>
              <a:rPr lang="en-US" altLang="zh-TW" sz="2500" dirty="0"/>
              <a:t> capacity</a:t>
            </a:r>
            <a:r>
              <a:rPr lang="zh-CN" altLang="zh-TW" sz="2500" dirty="0"/>
              <a:t>，包括向基層學習</a:t>
            </a:r>
            <a:r>
              <a:rPr lang="zh-CN" altLang="zh-TW" sz="2500" dirty="0" smtClean="0"/>
              <a:t>的</a:t>
            </a:r>
            <a:r>
              <a:rPr lang="en-US" altLang="zh-TW" sz="2500" dirty="0" smtClean="0"/>
              <a:t>capacity</a:t>
            </a:r>
            <a:r>
              <a:rPr lang="zh-CN" altLang="zh-TW" sz="2500" dirty="0"/>
              <a:t>、向企業內部學習的</a:t>
            </a:r>
            <a:r>
              <a:rPr lang="en-US" altLang="zh-TW" sz="2500" dirty="0"/>
              <a:t> capacity</a:t>
            </a:r>
            <a:r>
              <a:rPr lang="zh-CN" altLang="zh-TW" sz="2500" dirty="0"/>
              <a:t>、向企業外部學習的</a:t>
            </a:r>
            <a:r>
              <a:rPr lang="en-US" altLang="zh-TW" sz="2500" dirty="0"/>
              <a:t> capacity</a:t>
            </a:r>
            <a:r>
              <a:rPr lang="zh-CN" altLang="zh-TW" sz="2500" dirty="0"/>
              <a:t>、向弱小</a:t>
            </a:r>
            <a:r>
              <a:rPr lang="zh-CN" altLang="zh-TW" sz="2500" dirty="0" smtClean="0"/>
              <a:t>敵人學習</a:t>
            </a:r>
            <a:r>
              <a:rPr lang="zh-CN" altLang="zh-TW" sz="2500" dirty="0"/>
              <a:t>的</a:t>
            </a:r>
            <a:r>
              <a:rPr lang="en-US" altLang="zh-TW" sz="2500" dirty="0"/>
              <a:t> capacity</a:t>
            </a:r>
            <a:r>
              <a:rPr lang="zh-CN" altLang="zh-TW" sz="2500" dirty="0"/>
              <a:t>、向異業學習的</a:t>
            </a:r>
            <a:r>
              <a:rPr lang="en-US" altLang="zh-TW" sz="2500" dirty="0"/>
              <a:t> capacity</a:t>
            </a:r>
            <a:r>
              <a:rPr lang="zh-CN" altLang="zh-TW" sz="2500" dirty="0"/>
              <a:t>；當然周邊的配合也很重要，例如</a:t>
            </a:r>
            <a:r>
              <a:rPr lang="zh-CN" altLang="zh-TW" sz="2500" dirty="0" smtClean="0"/>
              <a:t>上述的</a:t>
            </a:r>
            <a:r>
              <a:rPr lang="zh-CN" altLang="zh-TW" sz="2500" dirty="0"/>
              <a:t>員工壓力、員工不安全感、服務品質、產品品質、員工壓力所造成的離職</a:t>
            </a:r>
            <a:r>
              <a:rPr lang="en-US" altLang="zh-TW" sz="2500" dirty="0"/>
              <a:t>…</a:t>
            </a:r>
            <a:r>
              <a:rPr lang="zh-CN" altLang="zh-TW" sz="2500" dirty="0" smtClean="0"/>
              <a:t>等等</a:t>
            </a:r>
            <a:r>
              <a:rPr lang="zh-CN" altLang="zh-TW" sz="2500" dirty="0"/>
              <a:t>，這些都是在變革過程中必須一併考量的問題，否則變革難以成功、學習的</a:t>
            </a:r>
            <a:r>
              <a:rPr lang="zh-CN" altLang="zh-TW" sz="2500" dirty="0" smtClean="0"/>
              <a:t>文化</a:t>
            </a:r>
            <a:r>
              <a:rPr lang="zh-CN" altLang="zh-TW" sz="2500" dirty="0"/>
              <a:t>難以建立。</a:t>
            </a:r>
            <a:endParaRPr lang="zh-TW" altLang="en-US" sz="2500" dirty="0"/>
          </a:p>
        </p:txBody>
      </p:sp>
      <p:sp>
        <p:nvSpPr>
          <p:cNvPr id="4" name="投影片編號版面配置區 3"/>
          <p:cNvSpPr>
            <a:spLocks noGrp="1"/>
          </p:cNvSpPr>
          <p:nvPr>
            <p:ph type="sldNum" sz="quarter" idx="12"/>
          </p:nvPr>
        </p:nvSpPr>
        <p:spPr/>
        <p:txBody>
          <a:bodyPr/>
          <a:lstStyle/>
          <a:p>
            <a:pPr>
              <a:defRPr/>
            </a:pPr>
            <a:fld id="{389185E2-8E2D-4C48-A227-59C2DD667C53}" type="slidenum">
              <a:rPr lang="en-US" altLang="zh-TW" smtClean="0"/>
              <a:pPr>
                <a:defRPr/>
              </a:pPr>
              <a:t>53</a:t>
            </a:fld>
            <a:endParaRPr lang="en-US" altLang="zh-TW"/>
          </a:p>
        </p:txBody>
      </p:sp>
    </p:spTree>
    <p:extLst>
      <p:ext uri="{BB962C8B-B14F-4D97-AF65-F5344CB8AC3E}">
        <p14:creationId xmlns:p14="http://schemas.microsoft.com/office/powerpoint/2010/main" val="1110834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投影片編號版面配置區 5"/>
          <p:cNvSpPr>
            <a:spLocks noGrp="1"/>
          </p:cNvSpPr>
          <p:nvPr>
            <p:ph type="sldNum" sz="quarter" idx="12"/>
          </p:nvPr>
        </p:nvSpPr>
        <p:spPr/>
        <p:txBody>
          <a:bodyPr/>
          <a:lstStyle/>
          <a:p>
            <a:pPr>
              <a:defRPr/>
            </a:pPr>
            <a:fld id="{92EB134F-5DD4-401A-8FB3-3077549EC607}" type="slidenum">
              <a:rPr lang="en-US" altLang="zh-TW"/>
              <a:pPr>
                <a:defRPr/>
              </a:pPr>
              <a:t>6</a:t>
            </a:fld>
            <a:endParaRPr lang="en-US" altLang="zh-TW"/>
          </a:p>
        </p:txBody>
      </p:sp>
      <p:sp>
        <p:nvSpPr>
          <p:cNvPr id="203779" name="Rectangle 2"/>
          <p:cNvSpPr>
            <a:spLocks noChangeArrowheads="1"/>
          </p:cNvSpPr>
          <p:nvPr/>
        </p:nvSpPr>
        <p:spPr bwMode="auto">
          <a:xfrm>
            <a:off x="1447800" y="1981200"/>
            <a:ext cx="6248400" cy="4191000"/>
          </a:xfrm>
          <a:prstGeom prst="rect">
            <a:avLst/>
          </a:prstGeom>
          <a:solidFill>
            <a:srgbClr val="FFCC66"/>
          </a:solidFill>
          <a:ln w="9525">
            <a:noFill/>
            <a:miter lim="800000"/>
            <a:headEnd/>
            <a:tailEnd/>
          </a:ln>
        </p:spPr>
        <p:txBody>
          <a:bodyPr wrap="none" anchor="ctr"/>
          <a:lstStyle/>
          <a:p>
            <a:endParaRPr lang="zh-TW" altLang="en-US"/>
          </a:p>
        </p:txBody>
      </p:sp>
      <p:sp>
        <p:nvSpPr>
          <p:cNvPr id="1896451" name="Rectangle 3"/>
          <p:cNvSpPr>
            <a:spLocks noGrp="1" noChangeArrowheads="1"/>
          </p:cNvSpPr>
          <p:nvPr>
            <p:ph type="title"/>
          </p:nvPr>
        </p:nvSpPr>
        <p:spPr/>
        <p:txBody>
          <a:bodyPr/>
          <a:lstStyle/>
          <a:p>
            <a:pPr eaLnBrk="1" hangingPunct="1">
              <a:defRPr/>
            </a:pPr>
            <a:r>
              <a:rPr lang="en-US" altLang="zh-TW" sz="3600" smtClean="0"/>
              <a:t> Vision</a:t>
            </a:r>
          </a:p>
        </p:txBody>
      </p:sp>
      <p:sp>
        <p:nvSpPr>
          <p:cNvPr id="1896452" name="AutoShape 4"/>
          <p:cNvSpPr>
            <a:spLocks noChangeArrowheads="1"/>
          </p:cNvSpPr>
          <p:nvPr/>
        </p:nvSpPr>
        <p:spPr bwMode="auto">
          <a:xfrm>
            <a:off x="685800" y="838200"/>
            <a:ext cx="7772400" cy="914400"/>
          </a:xfrm>
          <a:prstGeom prst="bevel">
            <a:avLst>
              <a:gd name="adj" fmla="val 8856"/>
            </a:avLst>
          </a:prstGeom>
          <a:gradFill rotWithShape="0">
            <a:gsLst>
              <a:gs pos="0">
                <a:srgbClr val="A50021"/>
              </a:gs>
              <a:gs pos="50000">
                <a:srgbClr val="FF9900"/>
              </a:gs>
              <a:gs pos="100000">
                <a:srgbClr val="A50021"/>
              </a:gs>
            </a:gsLst>
            <a:lin ang="2700000" scaled="1"/>
          </a:gradFill>
          <a:ln w="9525">
            <a:solidFill>
              <a:srgbClr val="FF9900"/>
            </a:solidFill>
            <a:miter lim="800000"/>
            <a:headEnd/>
            <a:tailEnd/>
          </a:ln>
          <a:effectLst/>
        </p:spPr>
        <p:txBody>
          <a:bodyPr wrap="none" anchor="ctr"/>
          <a:lstStyle/>
          <a:p>
            <a:pPr algn="ctr" eaLnBrk="0" hangingPunct="0">
              <a:defRPr/>
            </a:pPr>
            <a:r>
              <a:rPr kumimoji="0" lang="zh-TW" altLang="en-US" sz="3600">
                <a:effectLst>
                  <a:outerShdw blurRad="38100" dist="38100" dir="2700000" algn="tl">
                    <a:srgbClr val="000000"/>
                  </a:outerShdw>
                </a:effectLst>
                <a:latin typeface="Times New Roman" pitchFamily="18" charset="0"/>
                <a:ea typeface="標楷體" pitchFamily="65" charset="-120"/>
              </a:rPr>
              <a:t>華人市場汽車移動價值鏈的領導者</a:t>
            </a:r>
          </a:p>
        </p:txBody>
      </p:sp>
      <p:grpSp>
        <p:nvGrpSpPr>
          <p:cNvPr id="2" name="Group 5"/>
          <p:cNvGrpSpPr>
            <a:grpSpLocks/>
          </p:cNvGrpSpPr>
          <p:nvPr/>
        </p:nvGrpSpPr>
        <p:grpSpPr bwMode="auto">
          <a:xfrm>
            <a:off x="1600200" y="2057400"/>
            <a:ext cx="5943600" cy="4029075"/>
            <a:chOff x="-3" y="-3"/>
            <a:chExt cx="4132" cy="3348"/>
          </a:xfrm>
        </p:grpSpPr>
        <p:grpSp>
          <p:nvGrpSpPr>
            <p:cNvPr id="3" name="Group 6"/>
            <p:cNvGrpSpPr>
              <a:grpSpLocks/>
            </p:cNvGrpSpPr>
            <p:nvPr/>
          </p:nvGrpSpPr>
          <p:grpSpPr bwMode="auto">
            <a:xfrm>
              <a:off x="0" y="0"/>
              <a:ext cx="4126" cy="3342"/>
              <a:chOff x="0" y="0"/>
              <a:chExt cx="4126" cy="3342"/>
            </a:xfrm>
          </p:grpSpPr>
          <p:grpSp>
            <p:nvGrpSpPr>
              <p:cNvPr id="4" name="Group 7"/>
              <p:cNvGrpSpPr>
                <a:grpSpLocks/>
              </p:cNvGrpSpPr>
              <p:nvPr/>
            </p:nvGrpSpPr>
            <p:grpSpPr bwMode="auto">
              <a:xfrm>
                <a:off x="0" y="0"/>
                <a:ext cx="922" cy="1114"/>
                <a:chOff x="0" y="0"/>
                <a:chExt cx="922" cy="1114"/>
              </a:xfrm>
            </p:grpSpPr>
            <p:sp>
              <p:nvSpPr>
                <p:cNvPr id="203827" name="Rectangle 8"/>
                <p:cNvSpPr>
                  <a:spLocks noChangeArrowheads="1"/>
                </p:cNvSpPr>
                <p:nvPr/>
              </p:nvSpPr>
              <p:spPr bwMode="auto">
                <a:xfrm>
                  <a:off x="0" y="0"/>
                  <a:ext cx="922" cy="557"/>
                </a:xfrm>
                <a:prstGeom prst="rect">
                  <a:avLst/>
                </a:prstGeom>
                <a:noFill/>
                <a:ln w="9525">
                  <a:noFill/>
                  <a:miter lim="800000"/>
                  <a:headEnd/>
                  <a:tailEnd/>
                </a:ln>
              </p:spPr>
              <p:txBody>
                <a:bodyPr/>
                <a:lstStyle/>
                <a:p>
                  <a:endParaRPr lang="zh-TW" altLang="en-US"/>
                </a:p>
              </p:txBody>
            </p:sp>
            <p:grpSp>
              <p:nvGrpSpPr>
                <p:cNvPr id="5" name="Group 9"/>
                <p:cNvGrpSpPr>
                  <a:grpSpLocks/>
                </p:cNvGrpSpPr>
                <p:nvPr/>
              </p:nvGrpSpPr>
              <p:grpSpPr bwMode="auto">
                <a:xfrm>
                  <a:off x="0" y="0"/>
                  <a:ext cx="922" cy="1114"/>
                  <a:chOff x="0" y="0"/>
                  <a:chExt cx="922" cy="1114"/>
                </a:xfrm>
              </p:grpSpPr>
              <p:sp>
                <p:nvSpPr>
                  <p:cNvPr id="203829" name="Rectangle 10"/>
                  <p:cNvSpPr>
                    <a:spLocks noChangeArrowheads="1"/>
                  </p:cNvSpPr>
                  <p:nvPr/>
                </p:nvSpPr>
                <p:spPr bwMode="auto">
                  <a:xfrm>
                    <a:off x="43" y="0"/>
                    <a:ext cx="836" cy="1114"/>
                  </a:xfrm>
                  <a:prstGeom prst="rect">
                    <a:avLst/>
                  </a:prstGeom>
                  <a:noFill/>
                  <a:ln w="9525">
                    <a:noFill/>
                    <a:miter lim="800000"/>
                    <a:headEnd/>
                    <a:tailEnd/>
                  </a:ln>
                </p:spPr>
                <p:txBody>
                  <a:bodyPr anchor="ctr"/>
                  <a:lstStyle/>
                  <a:p>
                    <a:pPr algn="ctr"/>
                    <a:r>
                      <a:rPr lang="zh-TW" altLang="en-US" sz="3600">
                        <a:solidFill>
                          <a:srgbClr val="800000"/>
                        </a:solidFill>
                        <a:latin typeface="標楷體" pitchFamily="65" charset="-120"/>
                        <a:ea typeface="標楷體" pitchFamily="65" charset="-120"/>
                      </a:rPr>
                      <a:t>顧客</a:t>
                    </a:r>
                    <a:endParaRPr lang="zh-TW" altLang="en-US" sz="1200">
                      <a:latin typeface="Times New Roman" pitchFamily="18" charset="0"/>
                      <a:ea typeface="標楷體" pitchFamily="65" charset="-120"/>
                    </a:endParaRPr>
                  </a:p>
                  <a:p>
                    <a:pPr algn="ctr" eaLnBrk="0" hangingPunct="0"/>
                    <a:endParaRPr lang="en-US" altLang="zh-TW" sz="2400">
                      <a:latin typeface="Times New Roman" pitchFamily="18" charset="0"/>
                      <a:ea typeface="標楷體" pitchFamily="65" charset="-120"/>
                    </a:endParaRPr>
                  </a:p>
                </p:txBody>
              </p:sp>
              <p:sp>
                <p:nvSpPr>
                  <p:cNvPr id="203830" name="Rectangle 11"/>
                  <p:cNvSpPr>
                    <a:spLocks noChangeArrowheads="1"/>
                  </p:cNvSpPr>
                  <p:nvPr/>
                </p:nvSpPr>
                <p:spPr bwMode="auto">
                  <a:xfrm>
                    <a:off x="0" y="0"/>
                    <a:ext cx="922" cy="1114"/>
                  </a:xfrm>
                  <a:prstGeom prst="rect">
                    <a:avLst/>
                  </a:prstGeom>
                  <a:noFill/>
                  <a:ln w="7">
                    <a:solidFill>
                      <a:srgbClr val="A0A0A0"/>
                    </a:solidFill>
                    <a:miter lim="800000"/>
                    <a:headEnd/>
                    <a:tailEnd/>
                  </a:ln>
                </p:spPr>
                <p:txBody>
                  <a:bodyPr/>
                  <a:lstStyle/>
                  <a:p>
                    <a:endParaRPr lang="zh-TW" altLang="en-US"/>
                  </a:p>
                </p:txBody>
              </p:sp>
            </p:grpSp>
          </p:grpSp>
          <p:grpSp>
            <p:nvGrpSpPr>
              <p:cNvPr id="6" name="Group 12"/>
              <p:cNvGrpSpPr>
                <a:grpSpLocks/>
              </p:cNvGrpSpPr>
              <p:nvPr/>
            </p:nvGrpSpPr>
            <p:grpSpPr bwMode="auto">
              <a:xfrm>
                <a:off x="922" y="0"/>
                <a:ext cx="3204" cy="557"/>
                <a:chOff x="922" y="0"/>
                <a:chExt cx="3204" cy="557"/>
              </a:xfrm>
            </p:grpSpPr>
            <p:sp>
              <p:nvSpPr>
                <p:cNvPr id="203823" name="Rectangle 13"/>
                <p:cNvSpPr>
                  <a:spLocks noChangeArrowheads="1"/>
                </p:cNvSpPr>
                <p:nvPr/>
              </p:nvSpPr>
              <p:spPr bwMode="auto">
                <a:xfrm>
                  <a:off x="922" y="0"/>
                  <a:ext cx="3204" cy="557"/>
                </a:xfrm>
                <a:prstGeom prst="rect">
                  <a:avLst/>
                </a:prstGeom>
                <a:noFill/>
                <a:ln w="9525">
                  <a:noFill/>
                  <a:miter lim="800000"/>
                  <a:headEnd/>
                  <a:tailEnd/>
                </a:ln>
              </p:spPr>
              <p:txBody>
                <a:bodyPr/>
                <a:lstStyle/>
                <a:p>
                  <a:endParaRPr lang="zh-TW" altLang="en-US"/>
                </a:p>
              </p:txBody>
            </p:sp>
            <p:grpSp>
              <p:nvGrpSpPr>
                <p:cNvPr id="7" name="Group 14"/>
                <p:cNvGrpSpPr>
                  <a:grpSpLocks/>
                </p:cNvGrpSpPr>
                <p:nvPr/>
              </p:nvGrpSpPr>
              <p:grpSpPr bwMode="auto">
                <a:xfrm>
                  <a:off x="922" y="0"/>
                  <a:ext cx="3204" cy="557"/>
                  <a:chOff x="922" y="0"/>
                  <a:chExt cx="3204" cy="557"/>
                </a:xfrm>
              </p:grpSpPr>
              <p:sp>
                <p:nvSpPr>
                  <p:cNvPr id="203825" name="Rectangle 15"/>
                  <p:cNvSpPr>
                    <a:spLocks noChangeArrowheads="1"/>
                  </p:cNvSpPr>
                  <p:nvPr/>
                </p:nvSpPr>
                <p:spPr bwMode="auto">
                  <a:xfrm>
                    <a:off x="965" y="0"/>
                    <a:ext cx="3118" cy="557"/>
                  </a:xfrm>
                  <a:prstGeom prst="rect">
                    <a:avLst/>
                  </a:prstGeom>
                  <a:noFill/>
                  <a:ln w="9525">
                    <a:noFill/>
                    <a:miter lim="800000"/>
                    <a:headEnd/>
                    <a:tailEnd/>
                  </a:ln>
                </p:spPr>
                <p:txBody>
                  <a:bodyPr/>
                  <a:lstStyle/>
                  <a:p>
                    <a:r>
                      <a:rPr lang="zh-TW" altLang="en-US" sz="2800">
                        <a:solidFill>
                          <a:srgbClr val="800000"/>
                        </a:solidFill>
                        <a:latin typeface="標楷體" pitchFamily="65" charset="-120"/>
                        <a:ea typeface="標楷體" pitchFamily="65" charset="-120"/>
                      </a:rPr>
                      <a:t>創新華人風格產品</a:t>
                    </a:r>
                    <a:endParaRPr lang="zh-TW" altLang="en-US" sz="1200">
                      <a:latin typeface="Times New Roman" pitchFamily="18" charset="0"/>
                      <a:ea typeface="標楷體" pitchFamily="65" charset="-120"/>
                    </a:endParaRPr>
                  </a:p>
                  <a:p>
                    <a:pPr eaLnBrk="0" hangingPunct="0"/>
                    <a:endParaRPr lang="en-US" altLang="zh-TW" sz="2400">
                      <a:latin typeface="Times New Roman" pitchFamily="18" charset="0"/>
                      <a:ea typeface="標楷體" pitchFamily="65" charset="-120"/>
                    </a:endParaRPr>
                  </a:p>
                </p:txBody>
              </p:sp>
              <p:sp>
                <p:nvSpPr>
                  <p:cNvPr id="203826" name="Rectangle 16"/>
                  <p:cNvSpPr>
                    <a:spLocks noChangeArrowheads="1"/>
                  </p:cNvSpPr>
                  <p:nvPr/>
                </p:nvSpPr>
                <p:spPr bwMode="auto">
                  <a:xfrm>
                    <a:off x="922" y="0"/>
                    <a:ext cx="3204" cy="557"/>
                  </a:xfrm>
                  <a:prstGeom prst="rect">
                    <a:avLst/>
                  </a:prstGeom>
                  <a:noFill/>
                  <a:ln w="7">
                    <a:solidFill>
                      <a:srgbClr val="A0A0A0"/>
                    </a:solidFill>
                    <a:miter lim="800000"/>
                    <a:headEnd/>
                    <a:tailEnd/>
                  </a:ln>
                </p:spPr>
                <p:txBody>
                  <a:bodyPr/>
                  <a:lstStyle/>
                  <a:p>
                    <a:endParaRPr lang="zh-TW" altLang="en-US"/>
                  </a:p>
                </p:txBody>
              </p:sp>
            </p:grpSp>
          </p:grpSp>
          <p:grpSp>
            <p:nvGrpSpPr>
              <p:cNvPr id="8" name="Group 17"/>
              <p:cNvGrpSpPr>
                <a:grpSpLocks/>
              </p:cNvGrpSpPr>
              <p:nvPr/>
            </p:nvGrpSpPr>
            <p:grpSpPr bwMode="auto">
              <a:xfrm>
                <a:off x="922" y="557"/>
                <a:ext cx="3204" cy="557"/>
                <a:chOff x="922" y="557"/>
                <a:chExt cx="3204" cy="557"/>
              </a:xfrm>
            </p:grpSpPr>
            <p:sp>
              <p:nvSpPr>
                <p:cNvPr id="203819" name="Rectangle 18"/>
                <p:cNvSpPr>
                  <a:spLocks noChangeArrowheads="1"/>
                </p:cNvSpPr>
                <p:nvPr/>
              </p:nvSpPr>
              <p:spPr bwMode="auto">
                <a:xfrm>
                  <a:off x="922" y="557"/>
                  <a:ext cx="3204" cy="557"/>
                </a:xfrm>
                <a:prstGeom prst="rect">
                  <a:avLst/>
                </a:prstGeom>
                <a:noFill/>
                <a:ln w="9525">
                  <a:noFill/>
                  <a:miter lim="800000"/>
                  <a:headEnd/>
                  <a:tailEnd/>
                </a:ln>
              </p:spPr>
              <p:txBody>
                <a:bodyPr/>
                <a:lstStyle/>
                <a:p>
                  <a:endParaRPr lang="zh-TW" altLang="en-US"/>
                </a:p>
              </p:txBody>
            </p:sp>
            <p:grpSp>
              <p:nvGrpSpPr>
                <p:cNvPr id="9" name="Group 19"/>
                <p:cNvGrpSpPr>
                  <a:grpSpLocks/>
                </p:cNvGrpSpPr>
                <p:nvPr/>
              </p:nvGrpSpPr>
              <p:grpSpPr bwMode="auto">
                <a:xfrm>
                  <a:off x="922" y="557"/>
                  <a:ext cx="3204" cy="557"/>
                  <a:chOff x="922" y="557"/>
                  <a:chExt cx="3204" cy="557"/>
                </a:xfrm>
              </p:grpSpPr>
              <p:sp>
                <p:nvSpPr>
                  <p:cNvPr id="203821" name="Rectangle 20"/>
                  <p:cNvSpPr>
                    <a:spLocks noChangeArrowheads="1"/>
                  </p:cNvSpPr>
                  <p:nvPr/>
                </p:nvSpPr>
                <p:spPr bwMode="auto">
                  <a:xfrm>
                    <a:off x="965" y="557"/>
                    <a:ext cx="3118" cy="557"/>
                  </a:xfrm>
                  <a:prstGeom prst="rect">
                    <a:avLst/>
                  </a:prstGeom>
                  <a:noFill/>
                  <a:ln w="9525">
                    <a:noFill/>
                    <a:miter lim="800000"/>
                    <a:headEnd/>
                    <a:tailEnd/>
                  </a:ln>
                </p:spPr>
                <p:txBody>
                  <a:bodyPr/>
                  <a:lstStyle/>
                  <a:p>
                    <a:r>
                      <a:rPr lang="zh-TW" altLang="en-US" sz="2800">
                        <a:solidFill>
                          <a:srgbClr val="800000"/>
                        </a:solidFill>
                        <a:latin typeface="標楷體" pitchFamily="65" charset="-120"/>
                        <a:ea typeface="標楷體" pitchFamily="65" charset="-120"/>
                      </a:rPr>
                      <a:t>顧客忠誠度第一</a:t>
                    </a:r>
                    <a:endParaRPr lang="zh-TW" altLang="en-US" sz="1200">
                      <a:latin typeface="Times New Roman" pitchFamily="18" charset="0"/>
                      <a:ea typeface="標楷體" pitchFamily="65" charset="-120"/>
                    </a:endParaRPr>
                  </a:p>
                  <a:p>
                    <a:pPr eaLnBrk="0" hangingPunct="0"/>
                    <a:endParaRPr lang="en-US" altLang="zh-TW" sz="2400">
                      <a:latin typeface="Times New Roman" pitchFamily="18" charset="0"/>
                      <a:ea typeface="標楷體" pitchFamily="65" charset="-120"/>
                    </a:endParaRPr>
                  </a:p>
                </p:txBody>
              </p:sp>
              <p:sp>
                <p:nvSpPr>
                  <p:cNvPr id="203822" name="Rectangle 21"/>
                  <p:cNvSpPr>
                    <a:spLocks noChangeArrowheads="1"/>
                  </p:cNvSpPr>
                  <p:nvPr/>
                </p:nvSpPr>
                <p:spPr bwMode="auto">
                  <a:xfrm>
                    <a:off x="922" y="557"/>
                    <a:ext cx="3204" cy="557"/>
                  </a:xfrm>
                  <a:prstGeom prst="rect">
                    <a:avLst/>
                  </a:prstGeom>
                  <a:noFill/>
                  <a:ln w="7">
                    <a:solidFill>
                      <a:srgbClr val="A0A0A0"/>
                    </a:solidFill>
                    <a:miter lim="800000"/>
                    <a:headEnd/>
                    <a:tailEnd/>
                  </a:ln>
                </p:spPr>
                <p:txBody>
                  <a:bodyPr/>
                  <a:lstStyle/>
                  <a:p>
                    <a:endParaRPr lang="zh-TW" altLang="en-US"/>
                  </a:p>
                </p:txBody>
              </p:sp>
            </p:grpSp>
          </p:grpSp>
          <p:grpSp>
            <p:nvGrpSpPr>
              <p:cNvPr id="10" name="Group 22"/>
              <p:cNvGrpSpPr>
                <a:grpSpLocks/>
              </p:cNvGrpSpPr>
              <p:nvPr/>
            </p:nvGrpSpPr>
            <p:grpSpPr bwMode="auto">
              <a:xfrm>
                <a:off x="0" y="1114"/>
                <a:ext cx="922" cy="1114"/>
                <a:chOff x="0" y="1114"/>
                <a:chExt cx="922" cy="1114"/>
              </a:xfrm>
            </p:grpSpPr>
            <p:sp>
              <p:nvSpPr>
                <p:cNvPr id="203815" name="Rectangle 23"/>
                <p:cNvSpPr>
                  <a:spLocks noChangeArrowheads="1"/>
                </p:cNvSpPr>
                <p:nvPr/>
              </p:nvSpPr>
              <p:spPr bwMode="auto">
                <a:xfrm>
                  <a:off x="0" y="1114"/>
                  <a:ext cx="922" cy="557"/>
                </a:xfrm>
                <a:prstGeom prst="rect">
                  <a:avLst/>
                </a:prstGeom>
                <a:noFill/>
                <a:ln w="9525">
                  <a:noFill/>
                  <a:miter lim="800000"/>
                  <a:headEnd/>
                  <a:tailEnd/>
                </a:ln>
              </p:spPr>
              <p:txBody>
                <a:bodyPr/>
                <a:lstStyle/>
                <a:p>
                  <a:endParaRPr lang="zh-TW" altLang="en-US"/>
                </a:p>
              </p:txBody>
            </p:sp>
            <p:grpSp>
              <p:nvGrpSpPr>
                <p:cNvPr id="11" name="Group 24"/>
                <p:cNvGrpSpPr>
                  <a:grpSpLocks/>
                </p:cNvGrpSpPr>
                <p:nvPr/>
              </p:nvGrpSpPr>
              <p:grpSpPr bwMode="auto">
                <a:xfrm>
                  <a:off x="0" y="1114"/>
                  <a:ext cx="922" cy="1114"/>
                  <a:chOff x="0" y="1114"/>
                  <a:chExt cx="922" cy="1114"/>
                </a:xfrm>
              </p:grpSpPr>
              <p:sp>
                <p:nvSpPr>
                  <p:cNvPr id="203817" name="Rectangle 25"/>
                  <p:cNvSpPr>
                    <a:spLocks noChangeArrowheads="1"/>
                  </p:cNvSpPr>
                  <p:nvPr/>
                </p:nvSpPr>
                <p:spPr bwMode="auto">
                  <a:xfrm>
                    <a:off x="43" y="1114"/>
                    <a:ext cx="836" cy="1114"/>
                  </a:xfrm>
                  <a:prstGeom prst="rect">
                    <a:avLst/>
                  </a:prstGeom>
                  <a:noFill/>
                  <a:ln w="9525">
                    <a:noFill/>
                    <a:miter lim="800000"/>
                    <a:headEnd/>
                    <a:tailEnd/>
                  </a:ln>
                </p:spPr>
                <p:txBody>
                  <a:bodyPr anchor="ctr"/>
                  <a:lstStyle/>
                  <a:p>
                    <a:pPr algn="ctr"/>
                    <a:r>
                      <a:rPr lang="zh-TW" altLang="en-US" sz="3600">
                        <a:solidFill>
                          <a:srgbClr val="800000"/>
                        </a:solidFill>
                        <a:latin typeface="標楷體" pitchFamily="65" charset="-120"/>
                        <a:ea typeface="標楷體" pitchFamily="65" charset="-120"/>
                      </a:rPr>
                      <a:t>股東</a:t>
                    </a:r>
                    <a:endParaRPr lang="zh-TW" altLang="en-US" sz="1200">
                      <a:latin typeface="Times New Roman" pitchFamily="18" charset="0"/>
                      <a:ea typeface="標楷體" pitchFamily="65" charset="-120"/>
                    </a:endParaRPr>
                  </a:p>
                  <a:p>
                    <a:pPr algn="ctr" eaLnBrk="0" hangingPunct="0"/>
                    <a:endParaRPr lang="en-US" altLang="zh-TW" sz="2400">
                      <a:latin typeface="Times New Roman" pitchFamily="18" charset="0"/>
                      <a:ea typeface="標楷體" pitchFamily="65" charset="-120"/>
                    </a:endParaRPr>
                  </a:p>
                </p:txBody>
              </p:sp>
              <p:sp>
                <p:nvSpPr>
                  <p:cNvPr id="203818" name="Rectangle 26"/>
                  <p:cNvSpPr>
                    <a:spLocks noChangeArrowheads="1"/>
                  </p:cNvSpPr>
                  <p:nvPr/>
                </p:nvSpPr>
                <p:spPr bwMode="auto">
                  <a:xfrm>
                    <a:off x="0" y="1114"/>
                    <a:ext cx="922" cy="1114"/>
                  </a:xfrm>
                  <a:prstGeom prst="rect">
                    <a:avLst/>
                  </a:prstGeom>
                  <a:noFill/>
                  <a:ln w="7">
                    <a:solidFill>
                      <a:srgbClr val="A0A0A0"/>
                    </a:solidFill>
                    <a:miter lim="800000"/>
                    <a:headEnd/>
                    <a:tailEnd/>
                  </a:ln>
                </p:spPr>
                <p:txBody>
                  <a:bodyPr/>
                  <a:lstStyle/>
                  <a:p>
                    <a:endParaRPr lang="zh-TW" altLang="en-US"/>
                  </a:p>
                </p:txBody>
              </p:sp>
            </p:grpSp>
          </p:grpSp>
          <p:grpSp>
            <p:nvGrpSpPr>
              <p:cNvPr id="12" name="Group 27"/>
              <p:cNvGrpSpPr>
                <a:grpSpLocks/>
              </p:cNvGrpSpPr>
              <p:nvPr/>
            </p:nvGrpSpPr>
            <p:grpSpPr bwMode="auto">
              <a:xfrm>
                <a:off x="922" y="1114"/>
                <a:ext cx="3204" cy="557"/>
                <a:chOff x="922" y="1114"/>
                <a:chExt cx="3204" cy="557"/>
              </a:xfrm>
            </p:grpSpPr>
            <p:sp>
              <p:nvSpPr>
                <p:cNvPr id="203811" name="Rectangle 28"/>
                <p:cNvSpPr>
                  <a:spLocks noChangeArrowheads="1"/>
                </p:cNvSpPr>
                <p:nvPr/>
              </p:nvSpPr>
              <p:spPr bwMode="auto">
                <a:xfrm>
                  <a:off x="922" y="1114"/>
                  <a:ext cx="3204" cy="557"/>
                </a:xfrm>
                <a:prstGeom prst="rect">
                  <a:avLst/>
                </a:prstGeom>
                <a:noFill/>
                <a:ln w="9525">
                  <a:noFill/>
                  <a:miter lim="800000"/>
                  <a:headEnd/>
                  <a:tailEnd/>
                </a:ln>
              </p:spPr>
              <p:txBody>
                <a:bodyPr/>
                <a:lstStyle/>
                <a:p>
                  <a:endParaRPr lang="zh-TW" altLang="en-US"/>
                </a:p>
              </p:txBody>
            </p:sp>
            <p:grpSp>
              <p:nvGrpSpPr>
                <p:cNvPr id="13" name="Group 29"/>
                <p:cNvGrpSpPr>
                  <a:grpSpLocks/>
                </p:cNvGrpSpPr>
                <p:nvPr/>
              </p:nvGrpSpPr>
              <p:grpSpPr bwMode="auto">
                <a:xfrm>
                  <a:off x="922" y="1114"/>
                  <a:ext cx="3204" cy="557"/>
                  <a:chOff x="922" y="1114"/>
                  <a:chExt cx="3204" cy="557"/>
                </a:xfrm>
              </p:grpSpPr>
              <p:sp>
                <p:nvSpPr>
                  <p:cNvPr id="203813" name="Rectangle 30"/>
                  <p:cNvSpPr>
                    <a:spLocks noChangeArrowheads="1"/>
                  </p:cNvSpPr>
                  <p:nvPr/>
                </p:nvSpPr>
                <p:spPr bwMode="auto">
                  <a:xfrm>
                    <a:off x="965" y="1114"/>
                    <a:ext cx="3118" cy="557"/>
                  </a:xfrm>
                  <a:prstGeom prst="rect">
                    <a:avLst/>
                  </a:prstGeom>
                  <a:noFill/>
                  <a:ln w="9525">
                    <a:noFill/>
                    <a:miter lim="800000"/>
                    <a:headEnd/>
                    <a:tailEnd/>
                  </a:ln>
                </p:spPr>
                <p:txBody>
                  <a:bodyPr/>
                  <a:lstStyle/>
                  <a:p>
                    <a:r>
                      <a:rPr lang="zh-TW" altLang="en-US" sz="2800">
                        <a:solidFill>
                          <a:srgbClr val="800000"/>
                        </a:solidFill>
                        <a:latin typeface="標楷體" pitchFamily="65" charset="-120"/>
                        <a:ea typeface="標楷體" pitchFamily="65" charset="-120"/>
                      </a:rPr>
                      <a:t>同業獲利率第一</a:t>
                    </a:r>
                    <a:endParaRPr lang="zh-TW" altLang="en-US" sz="1200">
                      <a:latin typeface="Times New Roman" pitchFamily="18" charset="0"/>
                      <a:ea typeface="標楷體" pitchFamily="65" charset="-120"/>
                    </a:endParaRPr>
                  </a:p>
                  <a:p>
                    <a:pPr eaLnBrk="0" hangingPunct="0"/>
                    <a:endParaRPr lang="en-US" altLang="zh-TW" sz="2400">
                      <a:latin typeface="Times New Roman" pitchFamily="18" charset="0"/>
                      <a:ea typeface="標楷體" pitchFamily="65" charset="-120"/>
                    </a:endParaRPr>
                  </a:p>
                </p:txBody>
              </p:sp>
              <p:sp>
                <p:nvSpPr>
                  <p:cNvPr id="203814" name="Rectangle 31"/>
                  <p:cNvSpPr>
                    <a:spLocks noChangeArrowheads="1"/>
                  </p:cNvSpPr>
                  <p:nvPr/>
                </p:nvSpPr>
                <p:spPr bwMode="auto">
                  <a:xfrm>
                    <a:off x="922" y="1114"/>
                    <a:ext cx="3204" cy="557"/>
                  </a:xfrm>
                  <a:prstGeom prst="rect">
                    <a:avLst/>
                  </a:prstGeom>
                  <a:noFill/>
                  <a:ln w="7">
                    <a:solidFill>
                      <a:srgbClr val="A0A0A0"/>
                    </a:solidFill>
                    <a:miter lim="800000"/>
                    <a:headEnd/>
                    <a:tailEnd/>
                  </a:ln>
                </p:spPr>
                <p:txBody>
                  <a:bodyPr/>
                  <a:lstStyle/>
                  <a:p>
                    <a:endParaRPr lang="zh-TW" altLang="en-US"/>
                  </a:p>
                </p:txBody>
              </p:sp>
            </p:grpSp>
          </p:grpSp>
          <p:grpSp>
            <p:nvGrpSpPr>
              <p:cNvPr id="14" name="Group 32"/>
              <p:cNvGrpSpPr>
                <a:grpSpLocks/>
              </p:cNvGrpSpPr>
              <p:nvPr/>
            </p:nvGrpSpPr>
            <p:grpSpPr bwMode="auto">
              <a:xfrm>
                <a:off x="922" y="1671"/>
                <a:ext cx="3204" cy="557"/>
                <a:chOff x="922" y="1671"/>
                <a:chExt cx="3204" cy="557"/>
              </a:xfrm>
            </p:grpSpPr>
            <p:sp>
              <p:nvSpPr>
                <p:cNvPr id="203807" name="Rectangle 33"/>
                <p:cNvSpPr>
                  <a:spLocks noChangeArrowheads="1"/>
                </p:cNvSpPr>
                <p:nvPr/>
              </p:nvSpPr>
              <p:spPr bwMode="auto">
                <a:xfrm>
                  <a:off x="922" y="1671"/>
                  <a:ext cx="3204" cy="557"/>
                </a:xfrm>
                <a:prstGeom prst="rect">
                  <a:avLst/>
                </a:prstGeom>
                <a:noFill/>
                <a:ln w="9525">
                  <a:noFill/>
                  <a:miter lim="800000"/>
                  <a:headEnd/>
                  <a:tailEnd/>
                </a:ln>
              </p:spPr>
              <p:txBody>
                <a:bodyPr/>
                <a:lstStyle/>
                <a:p>
                  <a:endParaRPr lang="zh-TW" altLang="en-US"/>
                </a:p>
              </p:txBody>
            </p:sp>
            <p:grpSp>
              <p:nvGrpSpPr>
                <p:cNvPr id="15" name="Group 34"/>
                <p:cNvGrpSpPr>
                  <a:grpSpLocks/>
                </p:cNvGrpSpPr>
                <p:nvPr/>
              </p:nvGrpSpPr>
              <p:grpSpPr bwMode="auto">
                <a:xfrm>
                  <a:off x="922" y="1671"/>
                  <a:ext cx="3204" cy="557"/>
                  <a:chOff x="922" y="1671"/>
                  <a:chExt cx="3204" cy="557"/>
                </a:xfrm>
              </p:grpSpPr>
              <p:sp>
                <p:nvSpPr>
                  <p:cNvPr id="203809" name="Rectangle 35"/>
                  <p:cNvSpPr>
                    <a:spLocks noChangeArrowheads="1"/>
                  </p:cNvSpPr>
                  <p:nvPr/>
                </p:nvSpPr>
                <p:spPr bwMode="auto">
                  <a:xfrm>
                    <a:off x="965" y="1671"/>
                    <a:ext cx="3118" cy="557"/>
                  </a:xfrm>
                  <a:prstGeom prst="rect">
                    <a:avLst/>
                  </a:prstGeom>
                  <a:noFill/>
                  <a:ln w="9525">
                    <a:noFill/>
                    <a:miter lim="800000"/>
                    <a:headEnd/>
                    <a:tailEnd/>
                  </a:ln>
                </p:spPr>
                <p:txBody>
                  <a:bodyPr/>
                  <a:lstStyle/>
                  <a:p>
                    <a:r>
                      <a:rPr lang="zh-TW" altLang="en-US" sz="2800">
                        <a:solidFill>
                          <a:srgbClr val="800000"/>
                        </a:solidFill>
                        <a:latin typeface="標楷體" pitchFamily="65" charset="-120"/>
                        <a:ea typeface="標楷體" pitchFamily="65" charset="-120"/>
                      </a:rPr>
                      <a:t>市場佔有率前二大</a:t>
                    </a:r>
                    <a:endParaRPr lang="zh-TW" altLang="en-US" sz="1200">
                      <a:latin typeface="Times New Roman" pitchFamily="18" charset="0"/>
                      <a:ea typeface="標楷體" pitchFamily="65" charset="-120"/>
                    </a:endParaRPr>
                  </a:p>
                  <a:p>
                    <a:pPr eaLnBrk="0" hangingPunct="0"/>
                    <a:endParaRPr lang="en-US" altLang="zh-TW" sz="2400">
                      <a:latin typeface="Times New Roman" pitchFamily="18" charset="0"/>
                      <a:ea typeface="標楷體" pitchFamily="65" charset="-120"/>
                    </a:endParaRPr>
                  </a:p>
                </p:txBody>
              </p:sp>
              <p:sp>
                <p:nvSpPr>
                  <p:cNvPr id="203810" name="Rectangle 36"/>
                  <p:cNvSpPr>
                    <a:spLocks noChangeArrowheads="1"/>
                  </p:cNvSpPr>
                  <p:nvPr/>
                </p:nvSpPr>
                <p:spPr bwMode="auto">
                  <a:xfrm>
                    <a:off x="922" y="1671"/>
                    <a:ext cx="3204" cy="557"/>
                  </a:xfrm>
                  <a:prstGeom prst="rect">
                    <a:avLst/>
                  </a:prstGeom>
                  <a:noFill/>
                  <a:ln w="7">
                    <a:solidFill>
                      <a:srgbClr val="A0A0A0"/>
                    </a:solidFill>
                    <a:miter lim="800000"/>
                    <a:headEnd/>
                    <a:tailEnd/>
                  </a:ln>
                </p:spPr>
                <p:txBody>
                  <a:bodyPr/>
                  <a:lstStyle/>
                  <a:p>
                    <a:endParaRPr lang="zh-TW" altLang="en-US"/>
                  </a:p>
                </p:txBody>
              </p:sp>
            </p:grpSp>
          </p:grpSp>
          <p:grpSp>
            <p:nvGrpSpPr>
              <p:cNvPr id="16" name="Group 37"/>
              <p:cNvGrpSpPr>
                <a:grpSpLocks/>
              </p:cNvGrpSpPr>
              <p:nvPr/>
            </p:nvGrpSpPr>
            <p:grpSpPr bwMode="auto">
              <a:xfrm>
                <a:off x="0" y="2228"/>
                <a:ext cx="922" cy="1114"/>
                <a:chOff x="0" y="2228"/>
                <a:chExt cx="922" cy="1114"/>
              </a:xfrm>
            </p:grpSpPr>
            <p:sp>
              <p:nvSpPr>
                <p:cNvPr id="203803" name="Rectangle 38"/>
                <p:cNvSpPr>
                  <a:spLocks noChangeArrowheads="1"/>
                </p:cNvSpPr>
                <p:nvPr/>
              </p:nvSpPr>
              <p:spPr bwMode="auto">
                <a:xfrm>
                  <a:off x="0" y="2228"/>
                  <a:ext cx="922" cy="557"/>
                </a:xfrm>
                <a:prstGeom prst="rect">
                  <a:avLst/>
                </a:prstGeom>
                <a:noFill/>
                <a:ln w="9525">
                  <a:noFill/>
                  <a:miter lim="800000"/>
                  <a:headEnd/>
                  <a:tailEnd/>
                </a:ln>
              </p:spPr>
              <p:txBody>
                <a:bodyPr/>
                <a:lstStyle/>
                <a:p>
                  <a:endParaRPr lang="zh-TW" altLang="en-US"/>
                </a:p>
              </p:txBody>
            </p:sp>
            <p:grpSp>
              <p:nvGrpSpPr>
                <p:cNvPr id="17" name="Group 39"/>
                <p:cNvGrpSpPr>
                  <a:grpSpLocks/>
                </p:cNvGrpSpPr>
                <p:nvPr/>
              </p:nvGrpSpPr>
              <p:grpSpPr bwMode="auto">
                <a:xfrm>
                  <a:off x="0" y="2228"/>
                  <a:ext cx="922" cy="1114"/>
                  <a:chOff x="0" y="2228"/>
                  <a:chExt cx="922" cy="1114"/>
                </a:xfrm>
              </p:grpSpPr>
              <p:sp>
                <p:nvSpPr>
                  <p:cNvPr id="203805" name="Rectangle 40"/>
                  <p:cNvSpPr>
                    <a:spLocks noChangeArrowheads="1"/>
                  </p:cNvSpPr>
                  <p:nvPr/>
                </p:nvSpPr>
                <p:spPr bwMode="auto">
                  <a:xfrm>
                    <a:off x="43" y="2228"/>
                    <a:ext cx="836" cy="1114"/>
                  </a:xfrm>
                  <a:prstGeom prst="rect">
                    <a:avLst/>
                  </a:prstGeom>
                  <a:noFill/>
                  <a:ln w="9525">
                    <a:noFill/>
                    <a:miter lim="800000"/>
                    <a:headEnd/>
                    <a:tailEnd/>
                  </a:ln>
                </p:spPr>
                <p:txBody>
                  <a:bodyPr anchor="ctr"/>
                  <a:lstStyle/>
                  <a:p>
                    <a:pPr algn="ctr"/>
                    <a:r>
                      <a:rPr lang="zh-TW" altLang="en-US" sz="3600">
                        <a:solidFill>
                          <a:srgbClr val="800000"/>
                        </a:solidFill>
                        <a:latin typeface="標楷體" pitchFamily="65" charset="-120"/>
                        <a:ea typeface="標楷體" pitchFamily="65" charset="-120"/>
                      </a:rPr>
                      <a:t>員工</a:t>
                    </a:r>
                    <a:endParaRPr lang="zh-TW" altLang="en-US" sz="1200">
                      <a:latin typeface="Times New Roman" pitchFamily="18" charset="0"/>
                      <a:ea typeface="標楷體" pitchFamily="65" charset="-120"/>
                    </a:endParaRPr>
                  </a:p>
                  <a:p>
                    <a:pPr algn="ctr" eaLnBrk="0" hangingPunct="0"/>
                    <a:endParaRPr lang="en-US" altLang="zh-TW" sz="2400">
                      <a:latin typeface="Times New Roman" pitchFamily="18" charset="0"/>
                      <a:ea typeface="標楷體" pitchFamily="65" charset="-120"/>
                    </a:endParaRPr>
                  </a:p>
                </p:txBody>
              </p:sp>
              <p:sp>
                <p:nvSpPr>
                  <p:cNvPr id="203806" name="Rectangle 41"/>
                  <p:cNvSpPr>
                    <a:spLocks noChangeArrowheads="1"/>
                  </p:cNvSpPr>
                  <p:nvPr/>
                </p:nvSpPr>
                <p:spPr bwMode="auto">
                  <a:xfrm>
                    <a:off x="0" y="2228"/>
                    <a:ext cx="922" cy="1114"/>
                  </a:xfrm>
                  <a:prstGeom prst="rect">
                    <a:avLst/>
                  </a:prstGeom>
                  <a:noFill/>
                  <a:ln w="7">
                    <a:solidFill>
                      <a:srgbClr val="A0A0A0"/>
                    </a:solidFill>
                    <a:miter lim="800000"/>
                    <a:headEnd/>
                    <a:tailEnd/>
                  </a:ln>
                </p:spPr>
                <p:txBody>
                  <a:bodyPr/>
                  <a:lstStyle/>
                  <a:p>
                    <a:endParaRPr lang="zh-TW" altLang="en-US"/>
                  </a:p>
                </p:txBody>
              </p:sp>
            </p:grpSp>
          </p:grpSp>
          <p:grpSp>
            <p:nvGrpSpPr>
              <p:cNvPr id="18" name="Group 42"/>
              <p:cNvGrpSpPr>
                <a:grpSpLocks/>
              </p:cNvGrpSpPr>
              <p:nvPr/>
            </p:nvGrpSpPr>
            <p:grpSpPr bwMode="auto">
              <a:xfrm>
                <a:off x="922" y="2228"/>
                <a:ext cx="3204" cy="557"/>
                <a:chOff x="922" y="2228"/>
                <a:chExt cx="3204" cy="557"/>
              </a:xfrm>
            </p:grpSpPr>
            <p:sp>
              <p:nvSpPr>
                <p:cNvPr id="203799" name="Rectangle 43"/>
                <p:cNvSpPr>
                  <a:spLocks noChangeArrowheads="1"/>
                </p:cNvSpPr>
                <p:nvPr/>
              </p:nvSpPr>
              <p:spPr bwMode="auto">
                <a:xfrm>
                  <a:off x="922" y="2228"/>
                  <a:ext cx="3204" cy="557"/>
                </a:xfrm>
                <a:prstGeom prst="rect">
                  <a:avLst/>
                </a:prstGeom>
                <a:noFill/>
                <a:ln w="9525">
                  <a:noFill/>
                  <a:miter lim="800000"/>
                  <a:headEnd/>
                  <a:tailEnd/>
                </a:ln>
              </p:spPr>
              <p:txBody>
                <a:bodyPr/>
                <a:lstStyle/>
                <a:p>
                  <a:endParaRPr lang="zh-TW" altLang="en-US"/>
                </a:p>
              </p:txBody>
            </p:sp>
            <p:grpSp>
              <p:nvGrpSpPr>
                <p:cNvPr id="19" name="Group 44"/>
                <p:cNvGrpSpPr>
                  <a:grpSpLocks/>
                </p:cNvGrpSpPr>
                <p:nvPr/>
              </p:nvGrpSpPr>
              <p:grpSpPr bwMode="auto">
                <a:xfrm>
                  <a:off x="922" y="2228"/>
                  <a:ext cx="3204" cy="557"/>
                  <a:chOff x="922" y="2228"/>
                  <a:chExt cx="3204" cy="557"/>
                </a:xfrm>
              </p:grpSpPr>
              <p:sp>
                <p:nvSpPr>
                  <p:cNvPr id="203801" name="Rectangle 45"/>
                  <p:cNvSpPr>
                    <a:spLocks noChangeArrowheads="1"/>
                  </p:cNvSpPr>
                  <p:nvPr/>
                </p:nvSpPr>
                <p:spPr bwMode="auto">
                  <a:xfrm>
                    <a:off x="965" y="2228"/>
                    <a:ext cx="3118" cy="557"/>
                  </a:xfrm>
                  <a:prstGeom prst="rect">
                    <a:avLst/>
                  </a:prstGeom>
                  <a:noFill/>
                  <a:ln w="9525">
                    <a:noFill/>
                    <a:miter lim="800000"/>
                    <a:headEnd/>
                    <a:tailEnd/>
                  </a:ln>
                </p:spPr>
                <p:txBody>
                  <a:bodyPr/>
                  <a:lstStyle/>
                  <a:p>
                    <a:r>
                      <a:rPr lang="zh-TW" altLang="en-US" sz="2800">
                        <a:solidFill>
                          <a:srgbClr val="800000"/>
                        </a:solidFill>
                        <a:latin typeface="標楷體" pitchFamily="65" charset="-120"/>
                        <a:ea typeface="標楷體" pitchFamily="65" charset="-120"/>
                      </a:rPr>
                      <a:t>具創新、團隊、速度的能力</a:t>
                    </a:r>
                    <a:endParaRPr lang="zh-TW" altLang="en-US" sz="1200">
                      <a:latin typeface="Times New Roman" pitchFamily="18" charset="0"/>
                      <a:ea typeface="標楷體" pitchFamily="65" charset="-120"/>
                    </a:endParaRPr>
                  </a:p>
                  <a:p>
                    <a:pPr eaLnBrk="0" hangingPunct="0"/>
                    <a:endParaRPr lang="en-US" altLang="zh-TW" sz="2400">
                      <a:latin typeface="Times New Roman" pitchFamily="18" charset="0"/>
                      <a:ea typeface="標楷體" pitchFamily="65" charset="-120"/>
                    </a:endParaRPr>
                  </a:p>
                </p:txBody>
              </p:sp>
              <p:sp>
                <p:nvSpPr>
                  <p:cNvPr id="203802" name="Rectangle 46"/>
                  <p:cNvSpPr>
                    <a:spLocks noChangeArrowheads="1"/>
                  </p:cNvSpPr>
                  <p:nvPr/>
                </p:nvSpPr>
                <p:spPr bwMode="auto">
                  <a:xfrm>
                    <a:off x="922" y="2228"/>
                    <a:ext cx="3204" cy="557"/>
                  </a:xfrm>
                  <a:prstGeom prst="rect">
                    <a:avLst/>
                  </a:prstGeom>
                  <a:noFill/>
                  <a:ln w="7">
                    <a:solidFill>
                      <a:srgbClr val="A0A0A0"/>
                    </a:solidFill>
                    <a:miter lim="800000"/>
                    <a:headEnd/>
                    <a:tailEnd/>
                  </a:ln>
                </p:spPr>
                <p:txBody>
                  <a:bodyPr/>
                  <a:lstStyle/>
                  <a:p>
                    <a:endParaRPr lang="zh-TW" altLang="en-US"/>
                  </a:p>
                </p:txBody>
              </p:sp>
            </p:grpSp>
          </p:grpSp>
          <p:grpSp>
            <p:nvGrpSpPr>
              <p:cNvPr id="20" name="Group 47"/>
              <p:cNvGrpSpPr>
                <a:grpSpLocks/>
              </p:cNvGrpSpPr>
              <p:nvPr/>
            </p:nvGrpSpPr>
            <p:grpSpPr bwMode="auto">
              <a:xfrm>
                <a:off x="922" y="2785"/>
                <a:ext cx="3204" cy="557"/>
                <a:chOff x="922" y="2785"/>
                <a:chExt cx="3204" cy="557"/>
              </a:xfrm>
            </p:grpSpPr>
            <p:sp>
              <p:nvSpPr>
                <p:cNvPr id="203795" name="Rectangle 48"/>
                <p:cNvSpPr>
                  <a:spLocks noChangeArrowheads="1"/>
                </p:cNvSpPr>
                <p:nvPr/>
              </p:nvSpPr>
              <p:spPr bwMode="auto">
                <a:xfrm>
                  <a:off x="922" y="2785"/>
                  <a:ext cx="3204" cy="557"/>
                </a:xfrm>
                <a:prstGeom prst="rect">
                  <a:avLst/>
                </a:prstGeom>
                <a:noFill/>
                <a:ln w="9525">
                  <a:noFill/>
                  <a:miter lim="800000"/>
                  <a:headEnd/>
                  <a:tailEnd/>
                </a:ln>
              </p:spPr>
              <p:txBody>
                <a:bodyPr/>
                <a:lstStyle/>
                <a:p>
                  <a:endParaRPr lang="zh-TW" altLang="en-US"/>
                </a:p>
              </p:txBody>
            </p:sp>
            <p:grpSp>
              <p:nvGrpSpPr>
                <p:cNvPr id="21" name="Group 49"/>
                <p:cNvGrpSpPr>
                  <a:grpSpLocks/>
                </p:cNvGrpSpPr>
                <p:nvPr/>
              </p:nvGrpSpPr>
              <p:grpSpPr bwMode="auto">
                <a:xfrm>
                  <a:off x="922" y="2785"/>
                  <a:ext cx="3204" cy="557"/>
                  <a:chOff x="922" y="2785"/>
                  <a:chExt cx="3204" cy="557"/>
                </a:xfrm>
              </p:grpSpPr>
              <p:sp>
                <p:nvSpPr>
                  <p:cNvPr id="203797" name="Rectangle 50"/>
                  <p:cNvSpPr>
                    <a:spLocks noChangeArrowheads="1"/>
                  </p:cNvSpPr>
                  <p:nvPr/>
                </p:nvSpPr>
                <p:spPr bwMode="auto">
                  <a:xfrm>
                    <a:off x="965" y="2785"/>
                    <a:ext cx="3118" cy="557"/>
                  </a:xfrm>
                  <a:prstGeom prst="rect">
                    <a:avLst/>
                  </a:prstGeom>
                  <a:noFill/>
                  <a:ln w="9525">
                    <a:noFill/>
                    <a:miter lim="800000"/>
                    <a:headEnd/>
                    <a:tailEnd/>
                  </a:ln>
                </p:spPr>
                <p:txBody>
                  <a:bodyPr/>
                  <a:lstStyle/>
                  <a:p>
                    <a:r>
                      <a:rPr lang="zh-TW" altLang="en-US" sz="2800">
                        <a:solidFill>
                          <a:srgbClr val="800000"/>
                        </a:solidFill>
                        <a:latin typeface="標楷體" pitchFamily="65" charset="-120"/>
                        <a:ea typeface="標楷體" pitchFamily="65" charset="-120"/>
                      </a:rPr>
                      <a:t>與公司共享成長與利潤</a:t>
                    </a:r>
                    <a:endParaRPr lang="zh-TW" altLang="en-US" sz="1200">
                      <a:latin typeface="Times New Roman" pitchFamily="18" charset="0"/>
                      <a:ea typeface="標楷體" pitchFamily="65" charset="-120"/>
                    </a:endParaRPr>
                  </a:p>
                  <a:p>
                    <a:pPr eaLnBrk="0" hangingPunct="0"/>
                    <a:endParaRPr lang="en-US" altLang="zh-TW" sz="2400">
                      <a:latin typeface="Times New Roman" pitchFamily="18" charset="0"/>
                      <a:ea typeface="標楷體" pitchFamily="65" charset="-120"/>
                    </a:endParaRPr>
                  </a:p>
                </p:txBody>
              </p:sp>
              <p:sp>
                <p:nvSpPr>
                  <p:cNvPr id="203798" name="Rectangle 51"/>
                  <p:cNvSpPr>
                    <a:spLocks noChangeArrowheads="1"/>
                  </p:cNvSpPr>
                  <p:nvPr/>
                </p:nvSpPr>
                <p:spPr bwMode="auto">
                  <a:xfrm>
                    <a:off x="922" y="2785"/>
                    <a:ext cx="3204" cy="557"/>
                  </a:xfrm>
                  <a:prstGeom prst="rect">
                    <a:avLst/>
                  </a:prstGeom>
                  <a:noFill/>
                  <a:ln w="7">
                    <a:solidFill>
                      <a:srgbClr val="A0A0A0"/>
                    </a:solidFill>
                    <a:miter lim="800000"/>
                    <a:headEnd/>
                    <a:tailEnd/>
                  </a:ln>
                </p:spPr>
                <p:txBody>
                  <a:bodyPr/>
                  <a:lstStyle/>
                  <a:p>
                    <a:endParaRPr lang="zh-TW" altLang="en-US"/>
                  </a:p>
                </p:txBody>
              </p:sp>
            </p:grpSp>
          </p:grpSp>
        </p:grpSp>
        <p:sp>
          <p:nvSpPr>
            <p:cNvPr id="203785" name="Rectangle 52"/>
            <p:cNvSpPr>
              <a:spLocks noChangeArrowheads="1"/>
            </p:cNvSpPr>
            <p:nvPr/>
          </p:nvSpPr>
          <p:spPr bwMode="auto">
            <a:xfrm>
              <a:off x="-3" y="-3"/>
              <a:ext cx="4132" cy="3348"/>
            </a:xfrm>
            <a:prstGeom prst="rect">
              <a:avLst/>
            </a:prstGeom>
            <a:noFill/>
            <a:ln w="11112">
              <a:solidFill>
                <a:srgbClr val="A0A0A0"/>
              </a:solidFill>
              <a:miter lim="800000"/>
              <a:headEnd/>
              <a:tailEnd/>
            </a:ln>
          </p:spPr>
          <p:txBody>
            <a:bodyPr/>
            <a:lstStyle/>
            <a:p>
              <a:endParaRPr lang="zh-TW" altLang="en-US"/>
            </a:p>
          </p:txBody>
        </p:sp>
      </p:grpSp>
      <p:pic>
        <p:nvPicPr>
          <p:cNvPr id="203783" name="Picture 53" descr="j0336582"/>
          <p:cNvPicPr>
            <a:picLocks noGrp="1" noChangeAspect="1" noChangeArrowheads="1" noCrop="1"/>
          </p:cNvPicPr>
          <p:nvPr>
            <p:ph idx="1"/>
          </p:nvPr>
        </p:nvPicPr>
        <p:blipFill>
          <a:blip r:embed="rId3" cstate="print"/>
          <a:srcRect/>
          <a:stretch>
            <a:fillRect/>
          </a:stretch>
        </p:blipFill>
        <p:spPr>
          <a:xfrm>
            <a:off x="7308850" y="4868863"/>
            <a:ext cx="1360488" cy="16002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96452"/>
                                        </p:tgtEl>
                                        <p:attrNameLst>
                                          <p:attrName>style.visibility</p:attrName>
                                        </p:attrNameLst>
                                      </p:cBhvr>
                                      <p:to>
                                        <p:strVal val="visible"/>
                                      </p:to>
                                    </p:set>
                                    <p:anim calcmode="lin" valueType="num">
                                      <p:cBhvr additive="base">
                                        <p:cTn id="7" dur="500" fill="hold"/>
                                        <p:tgtEl>
                                          <p:spTgt spid="1896452"/>
                                        </p:tgtEl>
                                        <p:attrNameLst>
                                          <p:attrName>ppt_x</p:attrName>
                                        </p:attrNameLst>
                                      </p:cBhvr>
                                      <p:tavLst>
                                        <p:tav tm="0">
                                          <p:val>
                                            <p:strVal val="0-#ppt_w/2"/>
                                          </p:val>
                                        </p:tav>
                                        <p:tav tm="100000">
                                          <p:val>
                                            <p:strVal val="#ppt_x"/>
                                          </p:val>
                                        </p:tav>
                                      </p:tavLst>
                                    </p:anim>
                                    <p:anim calcmode="lin" valueType="num">
                                      <p:cBhvr additive="base">
                                        <p:cTn id="8" dur="500" fill="hold"/>
                                        <p:tgtEl>
                                          <p:spTgt spid="18964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6452"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3"/>
          <p:cNvSpPr>
            <a:spLocks noGrp="1"/>
          </p:cNvSpPr>
          <p:nvPr>
            <p:ph type="sldNum" sz="quarter" idx="12"/>
          </p:nvPr>
        </p:nvSpPr>
        <p:spPr/>
        <p:txBody>
          <a:bodyPr/>
          <a:lstStyle/>
          <a:p>
            <a:pPr>
              <a:defRPr/>
            </a:pPr>
            <a:fld id="{2DB0CEB9-EC25-4D2F-B3F4-1544C5EB3D02}" type="slidenum">
              <a:rPr lang="en-US" altLang="zh-TW"/>
              <a:pPr>
                <a:defRPr/>
              </a:pPr>
              <a:t>7</a:t>
            </a:fld>
            <a:endParaRPr lang="en-US" altLang="zh-TW"/>
          </a:p>
        </p:txBody>
      </p:sp>
      <p:sp>
        <p:nvSpPr>
          <p:cNvPr id="1897474" name="Rectangle 2"/>
          <p:cNvSpPr>
            <a:spLocks noChangeArrowheads="1"/>
          </p:cNvSpPr>
          <p:nvPr/>
        </p:nvSpPr>
        <p:spPr bwMode="auto">
          <a:xfrm>
            <a:off x="685800" y="228600"/>
            <a:ext cx="7772400" cy="914400"/>
          </a:xfrm>
          <a:prstGeom prst="rect">
            <a:avLst/>
          </a:prstGeom>
          <a:noFill/>
          <a:ln w="12700">
            <a:noFill/>
            <a:miter lim="800000"/>
            <a:headEnd type="none" w="sm" len="sm"/>
            <a:tailEnd type="none" w="sm" len="sm"/>
          </a:ln>
          <a:effectLst/>
        </p:spPr>
        <p:txBody>
          <a:bodyPr anchor="ctr"/>
          <a:lstStyle/>
          <a:p>
            <a:pPr algn="ctr">
              <a:defRPr/>
            </a:pPr>
            <a:r>
              <a:rPr lang="zh-TW" altLang="en-US" sz="4000" b="1">
                <a:solidFill>
                  <a:schemeClr val="tx2"/>
                </a:solidFill>
                <a:effectLst>
                  <a:outerShdw blurRad="38100" dist="38100" dir="2700000" algn="tl">
                    <a:srgbClr val="000000"/>
                  </a:outerShdw>
                </a:effectLst>
                <a:latin typeface="標楷體" pitchFamily="65" charset="-120"/>
                <a:ea typeface="標楷體" pitchFamily="65" charset="-120"/>
              </a:rPr>
              <a:t>企業文化</a:t>
            </a:r>
          </a:p>
        </p:txBody>
      </p:sp>
      <p:sp>
        <p:nvSpPr>
          <p:cNvPr id="204804" name="AutoShape 3"/>
          <p:cNvSpPr>
            <a:spLocks noChangeArrowheads="1"/>
          </p:cNvSpPr>
          <p:nvPr/>
        </p:nvSpPr>
        <p:spPr bwMode="auto">
          <a:xfrm>
            <a:off x="3124200" y="1600200"/>
            <a:ext cx="2895600" cy="1393825"/>
          </a:xfrm>
          <a:prstGeom prst="bevel">
            <a:avLst>
              <a:gd name="adj" fmla="val 12500"/>
            </a:avLst>
          </a:prstGeom>
          <a:gradFill rotWithShape="0">
            <a:gsLst>
              <a:gs pos="0">
                <a:srgbClr val="A8C1FE"/>
              </a:gs>
              <a:gs pos="100000">
                <a:srgbClr val="FFFFFF"/>
              </a:gs>
            </a:gsLst>
            <a:lin ang="2700000" scaled="1"/>
          </a:gradFill>
          <a:ln w="12700">
            <a:solidFill>
              <a:schemeClr val="tx1"/>
            </a:solidFill>
            <a:miter lim="800000"/>
            <a:headEnd type="none" w="sm" len="sm"/>
            <a:tailEnd type="none" w="sm" len="sm"/>
          </a:ln>
        </p:spPr>
        <p:txBody>
          <a:bodyPr wrap="none" anchor="ctr"/>
          <a:lstStyle/>
          <a:p>
            <a:pPr algn="ctr">
              <a:lnSpc>
                <a:spcPct val="80000"/>
              </a:lnSpc>
            </a:pPr>
            <a:r>
              <a:rPr lang="zh-TW" altLang="en-US" sz="3200">
                <a:solidFill>
                  <a:srgbClr val="CC0000"/>
                </a:solidFill>
                <a:latin typeface="Times New Roman" pitchFamily="18" charset="0"/>
                <a:ea typeface="標楷體" pitchFamily="65" charset="-120"/>
              </a:rPr>
              <a:t>創新</a:t>
            </a:r>
          </a:p>
          <a:p>
            <a:pPr algn="ctr">
              <a:lnSpc>
                <a:spcPct val="80000"/>
              </a:lnSpc>
            </a:pPr>
            <a:r>
              <a:rPr lang="en-US" altLang="zh-TW" sz="2800">
                <a:solidFill>
                  <a:srgbClr val="CC0000"/>
                </a:solidFill>
                <a:ea typeface="華康中楷體" pitchFamily="49" charset="-120"/>
              </a:rPr>
              <a:t>( Innovation )</a:t>
            </a:r>
            <a:endParaRPr lang="en-US" altLang="zh-TW" sz="3200">
              <a:solidFill>
                <a:srgbClr val="FF9900"/>
              </a:solidFill>
              <a:latin typeface="Times New Roman" pitchFamily="18" charset="0"/>
              <a:ea typeface="華康中楷體" pitchFamily="49" charset="-120"/>
            </a:endParaRPr>
          </a:p>
        </p:txBody>
      </p:sp>
      <p:sp>
        <p:nvSpPr>
          <p:cNvPr id="204805" name="AutoShape 4"/>
          <p:cNvSpPr>
            <a:spLocks noChangeArrowheads="1"/>
          </p:cNvSpPr>
          <p:nvPr/>
        </p:nvSpPr>
        <p:spPr bwMode="auto">
          <a:xfrm>
            <a:off x="3124200" y="3352800"/>
            <a:ext cx="2895600" cy="1219200"/>
          </a:xfrm>
          <a:prstGeom prst="bevel">
            <a:avLst>
              <a:gd name="adj" fmla="val 12500"/>
            </a:avLst>
          </a:prstGeom>
          <a:gradFill rotWithShape="0">
            <a:gsLst>
              <a:gs pos="0">
                <a:srgbClr val="A8C1FE"/>
              </a:gs>
              <a:gs pos="100000">
                <a:srgbClr val="FFFFFF"/>
              </a:gs>
            </a:gsLst>
            <a:lin ang="2700000" scaled="1"/>
          </a:gradFill>
          <a:ln w="12700">
            <a:solidFill>
              <a:schemeClr val="tx1"/>
            </a:solidFill>
            <a:miter lim="800000"/>
            <a:headEnd type="none" w="sm" len="sm"/>
            <a:tailEnd type="none" w="sm" len="sm"/>
          </a:ln>
        </p:spPr>
        <p:txBody>
          <a:bodyPr wrap="none" anchor="ctr"/>
          <a:lstStyle/>
          <a:p>
            <a:pPr algn="ctr"/>
            <a:r>
              <a:rPr lang="zh-TW" altLang="en-US" sz="3200">
                <a:solidFill>
                  <a:srgbClr val="CC0000"/>
                </a:solidFill>
                <a:latin typeface="Times New Roman" pitchFamily="18" charset="0"/>
                <a:ea typeface="標楷體" pitchFamily="65" charset="-120"/>
              </a:rPr>
              <a:t>團隊</a:t>
            </a:r>
          </a:p>
          <a:p>
            <a:pPr algn="ctr">
              <a:lnSpc>
                <a:spcPct val="70000"/>
              </a:lnSpc>
            </a:pPr>
            <a:r>
              <a:rPr lang="en-US" altLang="zh-TW" sz="2800">
                <a:solidFill>
                  <a:srgbClr val="CC0000"/>
                </a:solidFill>
                <a:latin typeface="Times New Roman" pitchFamily="18" charset="0"/>
                <a:ea typeface="華康中楷體" pitchFamily="49" charset="-120"/>
              </a:rPr>
              <a:t>( Teamwork )</a:t>
            </a:r>
            <a:endParaRPr lang="en-US" altLang="zh-TW" sz="3200">
              <a:solidFill>
                <a:srgbClr val="CC0000"/>
              </a:solidFill>
              <a:latin typeface="Times New Roman" pitchFamily="18" charset="0"/>
              <a:ea typeface="華康中楷體" pitchFamily="49" charset="-120"/>
            </a:endParaRPr>
          </a:p>
        </p:txBody>
      </p:sp>
      <p:sp>
        <p:nvSpPr>
          <p:cNvPr id="204806" name="AutoShape 5"/>
          <p:cNvSpPr>
            <a:spLocks noChangeArrowheads="1"/>
          </p:cNvSpPr>
          <p:nvPr/>
        </p:nvSpPr>
        <p:spPr bwMode="auto">
          <a:xfrm>
            <a:off x="3124200" y="4876800"/>
            <a:ext cx="2895600" cy="1219200"/>
          </a:xfrm>
          <a:prstGeom prst="bevel">
            <a:avLst>
              <a:gd name="adj" fmla="val 12500"/>
            </a:avLst>
          </a:prstGeom>
          <a:gradFill rotWithShape="0">
            <a:gsLst>
              <a:gs pos="0">
                <a:srgbClr val="A8C1FE"/>
              </a:gs>
              <a:gs pos="100000">
                <a:srgbClr val="FFFFFF"/>
              </a:gs>
            </a:gsLst>
            <a:lin ang="2700000" scaled="1"/>
          </a:gradFill>
          <a:ln w="12700">
            <a:solidFill>
              <a:schemeClr val="tx1"/>
            </a:solidFill>
            <a:miter lim="800000"/>
            <a:headEnd type="none" w="sm" len="sm"/>
            <a:tailEnd type="none" w="sm" len="sm"/>
          </a:ln>
        </p:spPr>
        <p:txBody>
          <a:bodyPr wrap="none" anchor="ctr"/>
          <a:lstStyle/>
          <a:p>
            <a:pPr algn="ctr">
              <a:lnSpc>
                <a:spcPct val="80000"/>
              </a:lnSpc>
            </a:pPr>
            <a:r>
              <a:rPr lang="zh-TW" altLang="en-US" sz="3200">
                <a:solidFill>
                  <a:srgbClr val="CC0000"/>
                </a:solidFill>
                <a:latin typeface="Times New Roman" pitchFamily="18" charset="0"/>
                <a:ea typeface="標楷體" pitchFamily="65" charset="-120"/>
              </a:rPr>
              <a:t>速度</a:t>
            </a:r>
          </a:p>
          <a:p>
            <a:pPr algn="ctr">
              <a:lnSpc>
                <a:spcPct val="80000"/>
              </a:lnSpc>
            </a:pPr>
            <a:r>
              <a:rPr lang="en-US" altLang="zh-TW" sz="2800">
                <a:solidFill>
                  <a:srgbClr val="CC0000"/>
                </a:solidFill>
                <a:latin typeface="Times New Roman" pitchFamily="18" charset="0"/>
                <a:ea typeface="華康中楷體" pitchFamily="49" charset="-120"/>
              </a:rPr>
              <a:t>( Speed )</a:t>
            </a:r>
            <a:endParaRPr lang="en-US" altLang="zh-TW" sz="2800">
              <a:latin typeface="Times New Roman" pitchFamily="18" charset="0"/>
              <a:ea typeface="華康中楷體" pitchFamily="49" charset="-120"/>
            </a:endParaRPr>
          </a:p>
        </p:txBody>
      </p:sp>
      <p:pic>
        <p:nvPicPr>
          <p:cNvPr id="204807" name="Picture 6" descr="j0296824"/>
          <p:cNvPicPr>
            <a:picLocks noChangeAspect="1" noChangeArrowheads="1" noCrop="1"/>
          </p:cNvPicPr>
          <p:nvPr/>
        </p:nvPicPr>
        <p:blipFill>
          <a:blip r:embed="rId2" cstate="print"/>
          <a:srcRect/>
          <a:stretch>
            <a:fillRect/>
          </a:stretch>
        </p:blipFill>
        <p:spPr bwMode="auto">
          <a:xfrm>
            <a:off x="755650" y="5362575"/>
            <a:ext cx="1512888" cy="923925"/>
          </a:xfrm>
          <a:prstGeom prst="rect">
            <a:avLst/>
          </a:prstGeom>
          <a:noFill/>
          <a:ln w="9525">
            <a:noFill/>
            <a:miter lim="800000"/>
            <a:headEnd/>
            <a:tailEnd/>
          </a:ln>
        </p:spPr>
      </p:pic>
      <p:pic>
        <p:nvPicPr>
          <p:cNvPr id="204808" name="Picture 7" descr="j0283214"/>
          <p:cNvPicPr>
            <a:picLocks noChangeAspect="1" noChangeArrowheads="1" noCrop="1"/>
          </p:cNvPicPr>
          <p:nvPr/>
        </p:nvPicPr>
        <p:blipFill>
          <a:blip r:embed="rId3" cstate="print"/>
          <a:srcRect/>
          <a:stretch>
            <a:fillRect/>
          </a:stretch>
        </p:blipFill>
        <p:spPr bwMode="auto">
          <a:xfrm>
            <a:off x="7429500" y="3716338"/>
            <a:ext cx="958850" cy="1022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投影片編號版面配置區 5"/>
          <p:cNvSpPr>
            <a:spLocks noGrp="1"/>
          </p:cNvSpPr>
          <p:nvPr>
            <p:ph type="sldNum" sz="quarter" idx="12"/>
          </p:nvPr>
        </p:nvSpPr>
        <p:spPr/>
        <p:txBody>
          <a:bodyPr/>
          <a:lstStyle/>
          <a:p>
            <a:pPr>
              <a:defRPr/>
            </a:pPr>
            <a:fld id="{F51FDB29-4169-4630-97E3-AA61E383799C}" type="slidenum">
              <a:rPr lang="en-US" altLang="zh-TW"/>
              <a:pPr>
                <a:defRPr/>
              </a:pPr>
              <a:t>8</a:t>
            </a:fld>
            <a:endParaRPr lang="en-US" altLang="zh-TW"/>
          </a:p>
        </p:txBody>
      </p:sp>
      <p:sp>
        <p:nvSpPr>
          <p:cNvPr id="205827" name="Arc 2"/>
          <p:cNvSpPr>
            <a:spLocks/>
          </p:cNvSpPr>
          <p:nvPr/>
        </p:nvSpPr>
        <p:spPr bwMode="auto">
          <a:xfrm>
            <a:off x="1889125" y="4037013"/>
            <a:ext cx="411163" cy="609600"/>
          </a:xfrm>
          <a:custGeom>
            <a:avLst/>
            <a:gdLst>
              <a:gd name="T0" fmla="*/ 285130 w 21600"/>
              <a:gd name="T1" fmla="*/ 609600 h 20560"/>
              <a:gd name="T2" fmla="*/ 0 w 21600"/>
              <a:gd name="T3" fmla="*/ 0 h 20560"/>
              <a:gd name="T4" fmla="*/ 411163 w 21600"/>
              <a:gd name="T5" fmla="*/ 0 h 20560"/>
              <a:gd name="T6" fmla="*/ 0 60000 65536"/>
              <a:gd name="T7" fmla="*/ 0 60000 65536"/>
              <a:gd name="T8" fmla="*/ 0 60000 65536"/>
              <a:gd name="T9" fmla="*/ 0 w 21600"/>
              <a:gd name="T10" fmla="*/ 0 h 20560"/>
              <a:gd name="T11" fmla="*/ 21600 w 21600"/>
              <a:gd name="T12" fmla="*/ 20560 h 20560"/>
            </a:gdLst>
            <a:ahLst/>
            <a:cxnLst>
              <a:cxn ang="T6">
                <a:pos x="T0" y="T1"/>
              </a:cxn>
              <a:cxn ang="T7">
                <a:pos x="T2" y="T3"/>
              </a:cxn>
              <a:cxn ang="T8">
                <a:pos x="T4" y="T5"/>
              </a:cxn>
            </a:cxnLst>
            <a:rect l="T9" t="T10" r="T11" b="T12"/>
            <a:pathLst>
              <a:path w="21600" h="20560" fill="none" extrusionOk="0">
                <a:moveTo>
                  <a:pt x="14978" y="20560"/>
                </a:moveTo>
                <a:cubicBezTo>
                  <a:pt x="6051" y="17685"/>
                  <a:pt x="0" y="9378"/>
                  <a:pt x="0" y="0"/>
                </a:cubicBezTo>
              </a:path>
              <a:path w="21600" h="20560" stroke="0" extrusionOk="0">
                <a:moveTo>
                  <a:pt x="14978" y="20560"/>
                </a:moveTo>
                <a:cubicBezTo>
                  <a:pt x="6051" y="17685"/>
                  <a:pt x="0" y="9378"/>
                  <a:pt x="0" y="0"/>
                </a:cubicBezTo>
                <a:lnTo>
                  <a:pt x="21600" y="0"/>
                </a:lnTo>
                <a:close/>
              </a:path>
            </a:pathLst>
          </a:custGeom>
          <a:noFill/>
          <a:ln w="76200" cap="rnd">
            <a:solidFill>
              <a:srgbClr val="FF0000"/>
            </a:solidFill>
            <a:round/>
            <a:headEnd type="none" w="sm" len="sm"/>
            <a:tailEnd type="stealth" w="med" len="med"/>
          </a:ln>
        </p:spPr>
        <p:txBody>
          <a:bodyPr wrap="none" anchor="ctr"/>
          <a:lstStyle/>
          <a:p>
            <a:endParaRPr lang="zh-TW" altLang="en-US"/>
          </a:p>
        </p:txBody>
      </p:sp>
      <p:sp>
        <p:nvSpPr>
          <p:cNvPr id="205828" name="Arc 3"/>
          <p:cNvSpPr>
            <a:spLocks/>
          </p:cNvSpPr>
          <p:nvPr/>
        </p:nvSpPr>
        <p:spPr bwMode="auto">
          <a:xfrm>
            <a:off x="2794000" y="3511550"/>
            <a:ext cx="1155700" cy="1190625"/>
          </a:xfrm>
          <a:custGeom>
            <a:avLst/>
            <a:gdLst>
              <a:gd name="T0" fmla="*/ 0 w 20645"/>
              <a:gd name="T1" fmla="*/ 840438 h 21600"/>
              <a:gd name="T2" fmla="*/ 1154468 w 20645"/>
              <a:gd name="T3" fmla="*/ 0 h 21600"/>
              <a:gd name="T4" fmla="*/ 1155700 w 20645"/>
              <a:gd name="T5" fmla="*/ 1190625 h 21600"/>
              <a:gd name="T6" fmla="*/ 0 60000 65536"/>
              <a:gd name="T7" fmla="*/ 0 60000 65536"/>
              <a:gd name="T8" fmla="*/ 0 60000 65536"/>
              <a:gd name="T9" fmla="*/ 0 w 20645"/>
              <a:gd name="T10" fmla="*/ 0 h 21600"/>
              <a:gd name="T11" fmla="*/ 20645 w 20645"/>
              <a:gd name="T12" fmla="*/ 21600 h 21600"/>
            </a:gdLst>
            <a:ahLst/>
            <a:cxnLst>
              <a:cxn ang="T6">
                <a:pos x="T0" y="T1"/>
              </a:cxn>
              <a:cxn ang="T7">
                <a:pos x="T2" y="T3"/>
              </a:cxn>
              <a:cxn ang="T8">
                <a:pos x="T4" y="T5"/>
              </a:cxn>
            </a:cxnLst>
            <a:rect l="T9" t="T10" r="T11" b="T12"/>
            <a:pathLst>
              <a:path w="20645" h="21600" fill="none" extrusionOk="0">
                <a:moveTo>
                  <a:pt x="0" y="15247"/>
                </a:moveTo>
                <a:cubicBezTo>
                  <a:pt x="2786" y="6192"/>
                  <a:pt x="11148" y="9"/>
                  <a:pt x="20623" y="0"/>
                </a:cubicBezTo>
              </a:path>
              <a:path w="20645" h="21600" stroke="0" extrusionOk="0">
                <a:moveTo>
                  <a:pt x="0" y="15247"/>
                </a:moveTo>
                <a:cubicBezTo>
                  <a:pt x="2786" y="6192"/>
                  <a:pt x="11148" y="9"/>
                  <a:pt x="20623" y="0"/>
                </a:cubicBezTo>
                <a:lnTo>
                  <a:pt x="20645" y="21600"/>
                </a:lnTo>
                <a:close/>
              </a:path>
            </a:pathLst>
          </a:custGeom>
          <a:noFill/>
          <a:ln w="76200" cap="rnd">
            <a:solidFill>
              <a:srgbClr val="FF0000"/>
            </a:solidFill>
            <a:round/>
            <a:headEnd type="none" w="sm" len="sm"/>
            <a:tailEnd type="stealth" w="med" len="med"/>
          </a:ln>
        </p:spPr>
        <p:txBody>
          <a:bodyPr wrap="none" anchor="ctr"/>
          <a:lstStyle/>
          <a:p>
            <a:endParaRPr lang="zh-TW" altLang="en-US"/>
          </a:p>
        </p:txBody>
      </p:sp>
      <p:sp>
        <p:nvSpPr>
          <p:cNvPr id="205829" name="Line 4"/>
          <p:cNvSpPr>
            <a:spLocks noChangeShapeType="1"/>
          </p:cNvSpPr>
          <p:nvPr/>
        </p:nvSpPr>
        <p:spPr bwMode="auto">
          <a:xfrm>
            <a:off x="4773613" y="4495800"/>
            <a:ext cx="0" cy="685800"/>
          </a:xfrm>
          <a:prstGeom prst="line">
            <a:avLst/>
          </a:prstGeom>
          <a:noFill/>
          <a:ln w="76200" cap="rnd">
            <a:solidFill>
              <a:srgbClr val="FF0000"/>
            </a:solidFill>
            <a:round/>
            <a:headEnd type="none" w="sm" len="sm"/>
            <a:tailEnd type="stealth" w="med" len="med"/>
          </a:ln>
        </p:spPr>
        <p:txBody>
          <a:bodyPr wrap="none" anchor="ctr"/>
          <a:lstStyle/>
          <a:p>
            <a:endParaRPr lang="zh-TW" altLang="en-US"/>
          </a:p>
        </p:txBody>
      </p:sp>
      <p:sp>
        <p:nvSpPr>
          <p:cNvPr id="1898501" name="Rectangle 5"/>
          <p:cNvSpPr>
            <a:spLocks noChangeArrowheads="1"/>
          </p:cNvSpPr>
          <p:nvPr/>
        </p:nvSpPr>
        <p:spPr bwMode="auto">
          <a:xfrm>
            <a:off x="2133600" y="2209800"/>
            <a:ext cx="1323975" cy="523875"/>
          </a:xfrm>
          <a:prstGeom prst="rect">
            <a:avLst/>
          </a:prstGeom>
          <a:gradFill rotWithShape="0">
            <a:gsLst>
              <a:gs pos="0">
                <a:srgbClr val="FFCC00"/>
              </a:gs>
              <a:gs pos="50000">
                <a:srgbClr val="FFFFFF"/>
              </a:gs>
              <a:gs pos="100000">
                <a:srgbClr val="FFCC00"/>
              </a:gs>
            </a:gsLst>
            <a:lin ang="5400000" scaled="1"/>
          </a:gradFill>
          <a:ln w="12700">
            <a:solidFill>
              <a:schemeClr val="tx1"/>
            </a:solidFill>
            <a:miter lim="800000"/>
            <a:headEnd/>
            <a:tailEnd/>
          </a:ln>
          <a:effectLst>
            <a:outerShdw dist="68392" dir="4091915" algn="ctr" rotWithShape="0">
              <a:schemeClr val="bg2"/>
            </a:outerShdw>
          </a:effectLst>
        </p:spPr>
        <p:txBody>
          <a:bodyPr wrap="none" anchor="ctr"/>
          <a:lstStyle/>
          <a:p>
            <a:pPr algn="ctr" eaLnBrk="0" hangingPunct="0">
              <a:defRPr/>
            </a:pPr>
            <a:r>
              <a:rPr kumimoji="0" lang="zh-TW" altLang="en-US" sz="2400">
                <a:solidFill>
                  <a:srgbClr val="0000FF"/>
                </a:solidFill>
                <a:latin typeface="Times New Roman" pitchFamily="18" charset="0"/>
                <a:ea typeface="標楷體" pitchFamily="65" charset="-120"/>
              </a:rPr>
              <a:t>外部環境</a:t>
            </a:r>
            <a:endParaRPr kumimoji="0" lang="zh-TW" altLang="en-US" sz="2400">
              <a:solidFill>
                <a:srgbClr val="0000FF"/>
              </a:solidFill>
              <a:latin typeface="細明體" pitchFamily="49" charset="-120"/>
              <a:ea typeface="標楷體" pitchFamily="65" charset="-120"/>
            </a:endParaRPr>
          </a:p>
        </p:txBody>
      </p:sp>
      <p:sp>
        <p:nvSpPr>
          <p:cNvPr id="1898502" name="Rectangle 6"/>
          <p:cNvSpPr>
            <a:spLocks noChangeArrowheads="1"/>
          </p:cNvSpPr>
          <p:nvPr/>
        </p:nvSpPr>
        <p:spPr bwMode="auto">
          <a:xfrm>
            <a:off x="6216650" y="2133600"/>
            <a:ext cx="1327150" cy="600075"/>
          </a:xfrm>
          <a:prstGeom prst="rect">
            <a:avLst/>
          </a:prstGeom>
          <a:gradFill rotWithShape="0">
            <a:gsLst>
              <a:gs pos="0">
                <a:srgbClr val="FFCC00"/>
              </a:gs>
              <a:gs pos="50000">
                <a:srgbClr val="FFFFFF"/>
              </a:gs>
              <a:gs pos="100000">
                <a:srgbClr val="FFCC00"/>
              </a:gs>
            </a:gsLst>
            <a:lin ang="5400000" scaled="1"/>
          </a:gradFill>
          <a:ln w="12700">
            <a:solidFill>
              <a:schemeClr val="tx1"/>
            </a:solidFill>
            <a:miter lim="800000"/>
            <a:headEnd/>
            <a:tailEnd/>
          </a:ln>
          <a:effectLst>
            <a:outerShdw dist="68392" dir="4091915" algn="ctr" rotWithShape="0">
              <a:schemeClr val="bg2"/>
            </a:outerShdw>
          </a:effectLst>
        </p:spPr>
        <p:txBody>
          <a:bodyPr wrap="none" anchor="ctr"/>
          <a:lstStyle/>
          <a:p>
            <a:pPr algn="ctr" eaLnBrk="0" hangingPunct="0">
              <a:defRPr/>
            </a:pPr>
            <a:r>
              <a:rPr kumimoji="0" lang="zh-TW" altLang="en-US" sz="2400">
                <a:solidFill>
                  <a:srgbClr val="0000FF"/>
                </a:solidFill>
                <a:latin typeface="Times New Roman" pitchFamily="18" charset="0"/>
                <a:ea typeface="標楷體" pitchFamily="65" charset="-120"/>
              </a:rPr>
              <a:t>本身資源</a:t>
            </a:r>
            <a:endParaRPr kumimoji="0" lang="zh-TW" altLang="en-US" sz="2400">
              <a:solidFill>
                <a:srgbClr val="3333FF"/>
              </a:solidFill>
              <a:latin typeface="Times New Roman" pitchFamily="18" charset="0"/>
              <a:ea typeface="標楷體" pitchFamily="65" charset="-120"/>
            </a:endParaRPr>
          </a:p>
        </p:txBody>
      </p:sp>
      <p:sp>
        <p:nvSpPr>
          <p:cNvPr id="1898503" name="Rectangle 7"/>
          <p:cNvSpPr>
            <a:spLocks noChangeArrowheads="1"/>
          </p:cNvSpPr>
          <p:nvPr/>
        </p:nvSpPr>
        <p:spPr bwMode="auto">
          <a:xfrm>
            <a:off x="4038600" y="2057400"/>
            <a:ext cx="1377950" cy="676275"/>
          </a:xfrm>
          <a:prstGeom prst="rect">
            <a:avLst/>
          </a:prstGeom>
          <a:gradFill rotWithShape="0">
            <a:gsLst>
              <a:gs pos="0">
                <a:srgbClr val="FFCC00"/>
              </a:gs>
              <a:gs pos="50000">
                <a:srgbClr val="FFFFFF"/>
              </a:gs>
              <a:gs pos="100000">
                <a:srgbClr val="FFCC00"/>
              </a:gs>
            </a:gsLst>
            <a:lin ang="5400000" scaled="1"/>
          </a:gradFill>
          <a:ln w="12700">
            <a:solidFill>
              <a:schemeClr val="tx1"/>
            </a:solidFill>
            <a:miter lim="800000"/>
            <a:headEnd/>
            <a:tailEnd/>
          </a:ln>
          <a:effectLst>
            <a:outerShdw dist="68392" dir="4091915" algn="ctr" rotWithShape="0">
              <a:schemeClr val="bg2"/>
            </a:outerShdw>
          </a:effectLst>
        </p:spPr>
        <p:txBody>
          <a:bodyPr wrap="none" anchor="ctr"/>
          <a:lstStyle/>
          <a:p>
            <a:pPr algn="ctr" eaLnBrk="0" hangingPunct="0">
              <a:defRPr/>
            </a:pPr>
            <a:r>
              <a:rPr kumimoji="0" lang="zh-TW" altLang="en-US" sz="2400">
                <a:solidFill>
                  <a:srgbClr val="0000FF"/>
                </a:solidFill>
                <a:latin typeface="Times New Roman" pitchFamily="18" charset="0"/>
                <a:ea typeface="標楷體" pitchFamily="65" charset="-120"/>
              </a:rPr>
              <a:t>企業</a:t>
            </a:r>
          </a:p>
          <a:p>
            <a:pPr algn="ctr" eaLnBrk="0" hangingPunct="0">
              <a:defRPr/>
            </a:pPr>
            <a:r>
              <a:rPr kumimoji="0" lang="zh-TW" altLang="en-US" sz="2400">
                <a:solidFill>
                  <a:srgbClr val="0000FF"/>
                </a:solidFill>
                <a:latin typeface="Times New Roman" pitchFamily="18" charset="0"/>
                <a:ea typeface="標楷體" pitchFamily="65" charset="-120"/>
              </a:rPr>
              <a:t>定位選擇</a:t>
            </a:r>
            <a:endParaRPr kumimoji="0" lang="zh-TW" altLang="en-US" sz="2400">
              <a:solidFill>
                <a:srgbClr val="3333FF"/>
              </a:solidFill>
              <a:latin typeface="Times New Roman" pitchFamily="18" charset="0"/>
              <a:ea typeface="標楷體" pitchFamily="65" charset="-120"/>
            </a:endParaRPr>
          </a:p>
        </p:txBody>
      </p:sp>
      <p:sp>
        <p:nvSpPr>
          <p:cNvPr id="1898504" name="Oval 8"/>
          <p:cNvSpPr>
            <a:spLocks noChangeArrowheads="1"/>
          </p:cNvSpPr>
          <p:nvPr/>
        </p:nvSpPr>
        <p:spPr bwMode="auto">
          <a:xfrm>
            <a:off x="6096000" y="4419600"/>
            <a:ext cx="1604963" cy="731838"/>
          </a:xfrm>
          <a:prstGeom prst="ellipse">
            <a:avLst/>
          </a:prstGeom>
          <a:gradFill rotWithShape="0">
            <a:gsLst>
              <a:gs pos="0">
                <a:srgbClr val="FFCC00"/>
              </a:gs>
              <a:gs pos="50000">
                <a:srgbClr val="FFFFFF"/>
              </a:gs>
              <a:gs pos="100000">
                <a:srgbClr val="FFCC00"/>
              </a:gs>
            </a:gsLst>
            <a:lin ang="5400000" scaled="1"/>
          </a:gradFill>
          <a:ln w="12700">
            <a:solidFill>
              <a:schemeClr val="tx1"/>
            </a:solidFill>
            <a:round/>
            <a:headEnd/>
            <a:tailEnd/>
          </a:ln>
          <a:effectLst>
            <a:outerShdw dist="68392" dir="4091915" algn="ctr" rotWithShape="0">
              <a:schemeClr val="bg2"/>
            </a:outerShdw>
          </a:effectLst>
        </p:spPr>
        <p:txBody>
          <a:bodyPr wrap="none" anchor="ctr"/>
          <a:lstStyle/>
          <a:p>
            <a:pPr algn="ctr" eaLnBrk="0" hangingPunct="0">
              <a:defRPr/>
            </a:pPr>
            <a:r>
              <a:rPr kumimoji="0" lang="zh-TW" altLang="en-US" sz="2000">
                <a:solidFill>
                  <a:srgbClr val="0000FF"/>
                </a:solidFill>
                <a:latin typeface="Times New Roman" pitchFamily="18" charset="0"/>
                <a:ea typeface="標楷體" pitchFamily="65" charset="-120"/>
              </a:rPr>
              <a:t>資源承諾</a:t>
            </a:r>
          </a:p>
          <a:p>
            <a:pPr algn="ctr" eaLnBrk="0" hangingPunct="0">
              <a:defRPr/>
            </a:pPr>
            <a:r>
              <a:rPr kumimoji="0" lang="zh-TW" altLang="en-US" sz="2000">
                <a:solidFill>
                  <a:srgbClr val="0000FF"/>
                </a:solidFill>
                <a:latin typeface="Times New Roman" pitchFamily="18" charset="0"/>
                <a:ea typeface="標楷體" pitchFamily="65" charset="-120"/>
              </a:rPr>
              <a:t>與累積</a:t>
            </a:r>
          </a:p>
        </p:txBody>
      </p:sp>
      <p:sp>
        <p:nvSpPr>
          <p:cNvPr id="205834" name="Line 9"/>
          <p:cNvSpPr>
            <a:spLocks noChangeShapeType="1"/>
          </p:cNvSpPr>
          <p:nvPr/>
        </p:nvSpPr>
        <p:spPr bwMode="auto">
          <a:xfrm>
            <a:off x="3581400" y="2438400"/>
            <a:ext cx="465138" cy="1588"/>
          </a:xfrm>
          <a:prstGeom prst="line">
            <a:avLst/>
          </a:prstGeom>
          <a:noFill/>
          <a:ln w="76200" cap="rnd">
            <a:solidFill>
              <a:srgbClr val="FF0000"/>
            </a:solidFill>
            <a:round/>
            <a:headEnd type="none" w="sm" len="sm"/>
            <a:tailEnd type="stealth" w="med" len="med"/>
          </a:ln>
        </p:spPr>
        <p:txBody>
          <a:bodyPr wrap="none" anchor="ctr"/>
          <a:lstStyle/>
          <a:p>
            <a:endParaRPr lang="zh-TW" altLang="en-US"/>
          </a:p>
        </p:txBody>
      </p:sp>
      <p:sp>
        <p:nvSpPr>
          <p:cNvPr id="205835" name="Line 10"/>
          <p:cNvSpPr>
            <a:spLocks noChangeShapeType="1"/>
          </p:cNvSpPr>
          <p:nvPr/>
        </p:nvSpPr>
        <p:spPr bwMode="auto">
          <a:xfrm flipH="1" flipV="1">
            <a:off x="5599113" y="2470150"/>
            <a:ext cx="515937" cy="0"/>
          </a:xfrm>
          <a:prstGeom prst="line">
            <a:avLst/>
          </a:prstGeom>
          <a:noFill/>
          <a:ln w="76200" cap="rnd">
            <a:solidFill>
              <a:srgbClr val="FF0000"/>
            </a:solidFill>
            <a:round/>
            <a:headEnd type="none" w="sm" len="sm"/>
            <a:tailEnd type="stealth" w="med" len="med"/>
          </a:ln>
        </p:spPr>
        <p:txBody>
          <a:bodyPr wrap="none" anchor="ctr"/>
          <a:lstStyle/>
          <a:p>
            <a:endParaRPr lang="zh-TW" altLang="en-US"/>
          </a:p>
        </p:txBody>
      </p:sp>
      <p:sp>
        <p:nvSpPr>
          <p:cNvPr id="205836" name="Line 11"/>
          <p:cNvSpPr>
            <a:spLocks noChangeShapeType="1"/>
          </p:cNvSpPr>
          <p:nvPr/>
        </p:nvSpPr>
        <p:spPr bwMode="auto">
          <a:xfrm>
            <a:off x="4773613" y="2819400"/>
            <a:ext cx="3175" cy="328613"/>
          </a:xfrm>
          <a:prstGeom prst="line">
            <a:avLst/>
          </a:prstGeom>
          <a:noFill/>
          <a:ln w="76200" cap="rnd">
            <a:solidFill>
              <a:srgbClr val="FF0000"/>
            </a:solidFill>
            <a:round/>
            <a:headEnd type="none" w="sm" len="sm"/>
            <a:tailEnd type="stealth" w="med" len="med"/>
          </a:ln>
        </p:spPr>
        <p:txBody>
          <a:bodyPr wrap="none" anchor="ctr"/>
          <a:lstStyle/>
          <a:p>
            <a:endParaRPr lang="zh-TW" altLang="en-US"/>
          </a:p>
        </p:txBody>
      </p:sp>
      <p:sp>
        <p:nvSpPr>
          <p:cNvPr id="205837" name="Arc 12"/>
          <p:cNvSpPr>
            <a:spLocks/>
          </p:cNvSpPr>
          <p:nvPr/>
        </p:nvSpPr>
        <p:spPr bwMode="auto">
          <a:xfrm>
            <a:off x="5507038" y="3509963"/>
            <a:ext cx="1450975" cy="949325"/>
          </a:xfrm>
          <a:custGeom>
            <a:avLst/>
            <a:gdLst>
              <a:gd name="T0" fmla="*/ 0 w 21619"/>
              <a:gd name="T1" fmla="*/ 0 h 21600"/>
              <a:gd name="T2" fmla="*/ 1450975 w 21619"/>
              <a:gd name="T3" fmla="*/ 949325 h 21600"/>
              <a:gd name="T4" fmla="*/ 1275 w 21619"/>
              <a:gd name="T5" fmla="*/ 949325 h 21600"/>
              <a:gd name="T6" fmla="*/ 0 60000 65536"/>
              <a:gd name="T7" fmla="*/ 0 60000 65536"/>
              <a:gd name="T8" fmla="*/ 0 60000 65536"/>
              <a:gd name="T9" fmla="*/ 0 w 21619"/>
              <a:gd name="T10" fmla="*/ 0 h 21600"/>
              <a:gd name="T11" fmla="*/ 21619 w 21619"/>
              <a:gd name="T12" fmla="*/ 21600 h 21600"/>
            </a:gdLst>
            <a:ahLst/>
            <a:cxnLst>
              <a:cxn ang="T6">
                <a:pos x="T0" y="T1"/>
              </a:cxn>
              <a:cxn ang="T7">
                <a:pos x="T2" y="T3"/>
              </a:cxn>
              <a:cxn ang="T8">
                <a:pos x="T4" y="T5"/>
              </a:cxn>
            </a:cxnLst>
            <a:rect l="T9" t="T10" r="T11" b="T12"/>
            <a:pathLst>
              <a:path w="21619" h="21600" fill="none" extrusionOk="0">
                <a:moveTo>
                  <a:pt x="0" y="0"/>
                </a:moveTo>
                <a:cubicBezTo>
                  <a:pt x="6" y="0"/>
                  <a:pt x="12" y="-1"/>
                  <a:pt x="19" y="0"/>
                </a:cubicBezTo>
                <a:cubicBezTo>
                  <a:pt x="11948" y="0"/>
                  <a:pt x="21619" y="9670"/>
                  <a:pt x="21619" y="21600"/>
                </a:cubicBezTo>
              </a:path>
              <a:path w="21619" h="21600" stroke="0" extrusionOk="0">
                <a:moveTo>
                  <a:pt x="0" y="0"/>
                </a:moveTo>
                <a:cubicBezTo>
                  <a:pt x="6" y="0"/>
                  <a:pt x="12" y="-1"/>
                  <a:pt x="19" y="0"/>
                </a:cubicBezTo>
                <a:cubicBezTo>
                  <a:pt x="11948" y="0"/>
                  <a:pt x="21619" y="9670"/>
                  <a:pt x="21619" y="21600"/>
                </a:cubicBezTo>
                <a:lnTo>
                  <a:pt x="19" y="21600"/>
                </a:lnTo>
                <a:close/>
              </a:path>
            </a:pathLst>
          </a:custGeom>
          <a:noFill/>
          <a:ln w="76200" cap="rnd">
            <a:solidFill>
              <a:srgbClr val="FF0000"/>
            </a:solidFill>
            <a:round/>
            <a:headEnd type="none" w="sm" len="sm"/>
            <a:tailEnd type="stealth" w="med" len="med"/>
          </a:ln>
        </p:spPr>
        <p:txBody>
          <a:bodyPr wrap="none" anchor="ctr"/>
          <a:lstStyle/>
          <a:p>
            <a:endParaRPr lang="zh-TW" altLang="en-US"/>
          </a:p>
        </p:txBody>
      </p:sp>
      <p:sp>
        <p:nvSpPr>
          <p:cNvPr id="205838" name="Arc 13"/>
          <p:cNvSpPr>
            <a:spLocks/>
          </p:cNvSpPr>
          <p:nvPr/>
        </p:nvSpPr>
        <p:spPr bwMode="auto">
          <a:xfrm>
            <a:off x="1600200" y="2362200"/>
            <a:ext cx="503238" cy="1447800"/>
          </a:xfrm>
          <a:custGeom>
            <a:avLst/>
            <a:gdLst>
              <a:gd name="T0" fmla="*/ 0 w 18042"/>
              <a:gd name="T1" fmla="*/ 651778 h 21600"/>
              <a:gd name="T2" fmla="*/ 501453 w 18042"/>
              <a:gd name="T3" fmla="*/ 0 h 21600"/>
              <a:gd name="T4" fmla="*/ 503238 w 18042"/>
              <a:gd name="T5" fmla="*/ 1447800 h 21600"/>
              <a:gd name="T6" fmla="*/ 0 60000 65536"/>
              <a:gd name="T7" fmla="*/ 0 60000 65536"/>
              <a:gd name="T8" fmla="*/ 0 60000 65536"/>
              <a:gd name="T9" fmla="*/ 0 w 18042"/>
              <a:gd name="T10" fmla="*/ 0 h 21600"/>
              <a:gd name="T11" fmla="*/ 18042 w 18042"/>
              <a:gd name="T12" fmla="*/ 21600 h 21600"/>
            </a:gdLst>
            <a:ahLst/>
            <a:cxnLst>
              <a:cxn ang="T6">
                <a:pos x="T0" y="T1"/>
              </a:cxn>
              <a:cxn ang="T7">
                <a:pos x="T2" y="T3"/>
              </a:cxn>
              <a:cxn ang="T8">
                <a:pos x="T4" y="T5"/>
              </a:cxn>
            </a:cxnLst>
            <a:rect l="T9" t="T10" r="T11" b="T12"/>
            <a:pathLst>
              <a:path w="18042" h="21600" fill="none" extrusionOk="0">
                <a:moveTo>
                  <a:pt x="-1" y="9723"/>
                </a:moveTo>
                <a:cubicBezTo>
                  <a:pt x="3982" y="3672"/>
                  <a:pt x="10733" y="21"/>
                  <a:pt x="17978" y="0"/>
                </a:cubicBezTo>
              </a:path>
              <a:path w="18042" h="21600" stroke="0" extrusionOk="0">
                <a:moveTo>
                  <a:pt x="-1" y="9723"/>
                </a:moveTo>
                <a:cubicBezTo>
                  <a:pt x="3982" y="3672"/>
                  <a:pt x="10733" y="21"/>
                  <a:pt x="17978" y="0"/>
                </a:cubicBezTo>
                <a:lnTo>
                  <a:pt x="18042" y="21600"/>
                </a:lnTo>
                <a:close/>
              </a:path>
            </a:pathLst>
          </a:custGeom>
          <a:noFill/>
          <a:ln w="76200" cap="rnd">
            <a:solidFill>
              <a:srgbClr val="FF0000"/>
            </a:solidFill>
            <a:round/>
            <a:headEnd type="none" w="sm" len="sm"/>
            <a:tailEnd type="stealth" w="med" len="med"/>
          </a:ln>
        </p:spPr>
        <p:txBody>
          <a:bodyPr wrap="none" anchor="ctr"/>
          <a:lstStyle/>
          <a:p>
            <a:endParaRPr lang="zh-TW" altLang="en-US"/>
          </a:p>
        </p:txBody>
      </p:sp>
      <p:sp>
        <p:nvSpPr>
          <p:cNvPr id="1898510" name="AutoShape 14"/>
          <p:cNvSpPr>
            <a:spLocks noChangeArrowheads="1"/>
          </p:cNvSpPr>
          <p:nvPr/>
        </p:nvSpPr>
        <p:spPr bwMode="auto">
          <a:xfrm>
            <a:off x="1066800" y="2971800"/>
            <a:ext cx="1360488" cy="1190625"/>
          </a:xfrm>
          <a:prstGeom prst="star16">
            <a:avLst>
              <a:gd name="adj" fmla="val 37500"/>
            </a:avLst>
          </a:prstGeom>
          <a:gradFill rotWithShape="0">
            <a:gsLst>
              <a:gs pos="0">
                <a:srgbClr val="FFCC00"/>
              </a:gs>
              <a:gs pos="50000">
                <a:srgbClr val="FFFFFF"/>
              </a:gs>
              <a:gs pos="100000">
                <a:srgbClr val="FFCC00"/>
              </a:gs>
            </a:gsLst>
            <a:lin ang="5400000" scaled="1"/>
          </a:gradFill>
          <a:ln w="12700">
            <a:solidFill>
              <a:schemeClr val="tx1"/>
            </a:solidFill>
            <a:miter lim="800000"/>
            <a:headEnd/>
            <a:tailEnd/>
          </a:ln>
          <a:effectLst>
            <a:outerShdw dist="68392" dir="4091915" algn="ctr" rotWithShape="0">
              <a:schemeClr val="bg2"/>
            </a:outerShdw>
          </a:effectLst>
        </p:spPr>
        <p:txBody>
          <a:bodyPr wrap="none" anchor="ctr"/>
          <a:lstStyle/>
          <a:p>
            <a:pPr algn="ctr" eaLnBrk="0" hangingPunct="0">
              <a:defRPr/>
            </a:pPr>
            <a:r>
              <a:rPr kumimoji="0" lang="zh-TW" altLang="en-US" sz="2000">
                <a:solidFill>
                  <a:srgbClr val="0000FF"/>
                </a:solidFill>
                <a:latin typeface="Times New Roman" pitchFamily="18" charset="0"/>
                <a:ea typeface="標楷體" pitchFamily="65" charset="-120"/>
              </a:rPr>
              <a:t>競爭者</a:t>
            </a:r>
          </a:p>
          <a:p>
            <a:pPr algn="ctr" eaLnBrk="0" hangingPunct="0">
              <a:defRPr/>
            </a:pPr>
            <a:r>
              <a:rPr kumimoji="0" lang="zh-TW" altLang="en-US" sz="2000">
                <a:solidFill>
                  <a:srgbClr val="0000FF"/>
                </a:solidFill>
                <a:latin typeface="Times New Roman" pitchFamily="18" charset="0"/>
                <a:ea typeface="標楷體" pitchFamily="65" charset="-120"/>
              </a:rPr>
              <a:t>策略</a:t>
            </a:r>
            <a:endParaRPr kumimoji="0" lang="zh-TW" altLang="en-US" sz="2000">
              <a:solidFill>
                <a:srgbClr val="3333FF"/>
              </a:solidFill>
              <a:latin typeface="Times New Roman" pitchFamily="18" charset="0"/>
              <a:ea typeface="標楷體" pitchFamily="65" charset="-120"/>
            </a:endParaRPr>
          </a:p>
        </p:txBody>
      </p:sp>
      <p:sp>
        <p:nvSpPr>
          <p:cNvPr id="1898511" name="Rectangle 15"/>
          <p:cNvSpPr>
            <a:spLocks noChangeArrowheads="1"/>
          </p:cNvSpPr>
          <p:nvPr/>
        </p:nvSpPr>
        <p:spPr bwMode="auto">
          <a:xfrm>
            <a:off x="4038600" y="3200400"/>
            <a:ext cx="1484313" cy="655638"/>
          </a:xfrm>
          <a:prstGeom prst="rect">
            <a:avLst/>
          </a:prstGeom>
          <a:gradFill rotWithShape="0">
            <a:gsLst>
              <a:gs pos="0">
                <a:srgbClr val="FFCC00"/>
              </a:gs>
              <a:gs pos="50000">
                <a:srgbClr val="FFFFFF"/>
              </a:gs>
              <a:gs pos="100000">
                <a:srgbClr val="FFCC00"/>
              </a:gs>
            </a:gsLst>
            <a:lin ang="5400000" scaled="1"/>
          </a:gradFill>
          <a:ln w="12700">
            <a:solidFill>
              <a:schemeClr val="tx1"/>
            </a:solidFill>
            <a:miter lim="800000"/>
            <a:headEnd/>
            <a:tailEnd/>
          </a:ln>
          <a:effectLst>
            <a:outerShdw dist="68392" dir="4091915" algn="ctr" rotWithShape="0">
              <a:schemeClr val="bg2"/>
            </a:outerShdw>
          </a:effectLst>
        </p:spPr>
        <p:txBody>
          <a:bodyPr wrap="none" anchor="ctr"/>
          <a:lstStyle/>
          <a:p>
            <a:pPr algn="ctr" eaLnBrk="0" hangingPunct="0">
              <a:defRPr/>
            </a:pPr>
            <a:r>
              <a:rPr kumimoji="0" lang="zh-TW" altLang="en-US" sz="2400">
                <a:solidFill>
                  <a:srgbClr val="0000FF"/>
                </a:solidFill>
                <a:latin typeface="Times New Roman" pitchFamily="18" charset="0"/>
                <a:ea typeface="標楷體" pitchFamily="65" charset="-120"/>
              </a:rPr>
              <a:t>競爭優勢</a:t>
            </a:r>
            <a:endParaRPr kumimoji="0" lang="zh-TW" altLang="en-US" sz="2400">
              <a:solidFill>
                <a:srgbClr val="3333FF"/>
              </a:solidFill>
              <a:latin typeface="Times New Roman" pitchFamily="18" charset="0"/>
              <a:ea typeface="標楷體" pitchFamily="65" charset="-120"/>
            </a:endParaRPr>
          </a:p>
        </p:txBody>
      </p:sp>
      <p:sp>
        <p:nvSpPr>
          <p:cNvPr id="205841" name="Rectangle 16"/>
          <p:cNvSpPr>
            <a:spLocks noChangeArrowheads="1"/>
          </p:cNvSpPr>
          <p:nvPr/>
        </p:nvSpPr>
        <p:spPr bwMode="auto">
          <a:xfrm>
            <a:off x="3900488" y="5410200"/>
            <a:ext cx="1738312" cy="808038"/>
          </a:xfrm>
          <a:prstGeom prst="rect">
            <a:avLst/>
          </a:prstGeom>
          <a:gradFill rotWithShape="0">
            <a:gsLst>
              <a:gs pos="0">
                <a:srgbClr val="FFCC00"/>
              </a:gs>
              <a:gs pos="50000">
                <a:srgbClr val="FFFFFF"/>
              </a:gs>
              <a:gs pos="100000">
                <a:srgbClr val="FFCC00"/>
              </a:gs>
            </a:gsLst>
            <a:lin ang="5400000" scaled="1"/>
          </a:gradFill>
          <a:ln w="12700">
            <a:solidFill>
              <a:schemeClr val="tx1"/>
            </a:solidFill>
            <a:miter lim="800000"/>
            <a:headEnd/>
            <a:tailEnd/>
          </a:ln>
        </p:spPr>
        <p:txBody>
          <a:bodyPr wrap="none" anchor="ctr"/>
          <a:lstStyle/>
          <a:p>
            <a:pPr algn="ctr" eaLnBrk="0" hangingPunct="0">
              <a:lnSpc>
                <a:spcPct val="135000"/>
              </a:lnSpc>
            </a:pPr>
            <a:r>
              <a:rPr kumimoji="0" lang="zh-TW" altLang="en-US" sz="2400">
                <a:solidFill>
                  <a:srgbClr val="0000FF"/>
                </a:solidFill>
                <a:latin typeface="Times New Roman" pitchFamily="18" charset="0"/>
                <a:ea typeface="標楷體" pitchFamily="65" charset="-120"/>
              </a:rPr>
              <a:t>內部一致性</a:t>
            </a:r>
          </a:p>
          <a:p>
            <a:pPr algn="ctr" eaLnBrk="0" hangingPunct="0">
              <a:lnSpc>
                <a:spcPct val="85000"/>
              </a:lnSpc>
            </a:pPr>
            <a:r>
              <a:rPr kumimoji="0" lang="zh-TW" altLang="en-US" sz="2400">
                <a:solidFill>
                  <a:srgbClr val="0000FF"/>
                </a:solidFill>
                <a:latin typeface="Times New Roman" pitchFamily="18" charset="0"/>
                <a:ea typeface="標楷體" pitchFamily="65" charset="-120"/>
              </a:rPr>
              <a:t>的經營邏輯</a:t>
            </a:r>
            <a:endParaRPr kumimoji="0" lang="zh-TW" altLang="en-US" sz="2400">
              <a:solidFill>
                <a:srgbClr val="3333FF"/>
              </a:solidFill>
              <a:latin typeface="Times New Roman" pitchFamily="18" charset="0"/>
              <a:ea typeface="標楷體" pitchFamily="65" charset="-120"/>
              <a:sym typeface="Monotype Sorts" pitchFamily="2" charset="2"/>
            </a:endParaRPr>
          </a:p>
        </p:txBody>
      </p:sp>
      <p:sp>
        <p:nvSpPr>
          <p:cNvPr id="205842" name="Arc 17"/>
          <p:cNvSpPr>
            <a:spLocks/>
          </p:cNvSpPr>
          <p:nvPr/>
        </p:nvSpPr>
        <p:spPr bwMode="auto">
          <a:xfrm flipH="1">
            <a:off x="5702300" y="5081588"/>
            <a:ext cx="1236663" cy="782637"/>
          </a:xfrm>
          <a:custGeom>
            <a:avLst/>
            <a:gdLst>
              <a:gd name="T0" fmla="*/ 1236663 w 23985"/>
              <a:gd name="T1" fmla="*/ 776550 h 21600"/>
              <a:gd name="T2" fmla="*/ 0 w 23985"/>
              <a:gd name="T3" fmla="*/ 131599 h 21600"/>
              <a:gd name="T4" fmla="*/ 1097864 w 23985"/>
              <a:gd name="T5" fmla="*/ 0 h 21600"/>
              <a:gd name="T6" fmla="*/ 0 60000 65536"/>
              <a:gd name="T7" fmla="*/ 0 60000 65536"/>
              <a:gd name="T8" fmla="*/ 0 60000 65536"/>
              <a:gd name="T9" fmla="*/ 0 w 23985"/>
              <a:gd name="T10" fmla="*/ 0 h 21600"/>
              <a:gd name="T11" fmla="*/ 23985 w 23985"/>
              <a:gd name="T12" fmla="*/ 21600 h 21600"/>
            </a:gdLst>
            <a:ahLst/>
            <a:cxnLst>
              <a:cxn ang="T6">
                <a:pos x="T0" y="T1"/>
              </a:cxn>
              <a:cxn ang="T7">
                <a:pos x="T2" y="T3"/>
              </a:cxn>
              <a:cxn ang="T8">
                <a:pos x="T4" y="T5"/>
              </a:cxn>
            </a:cxnLst>
            <a:rect l="T9" t="T10" r="T11" b="T12"/>
            <a:pathLst>
              <a:path w="23985" h="21600" fill="none" extrusionOk="0">
                <a:moveTo>
                  <a:pt x="23984" y="21431"/>
                </a:moveTo>
                <a:cubicBezTo>
                  <a:pt x="23092" y="21543"/>
                  <a:pt x="22192" y="21599"/>
                  <a:pt x="21293" y="21600"/>
                </a:cubicBezTo>
                <a:cubicBezTo>
                  <a:pt x="10765" y="21600"/>
                  <a:pt x="1770" y="14009"/>
                  <a:pt x="0" y="3631"/>
                </a:cubicBezTo>
              </a:path>
              <a:path w="23985" h="21600" stroke="0" extrusionOk="0">
                <a:moveTo>
                  <a:pt x="23984" y="21431"/>
                </a:moveTo>
                <a:cubicBezTo>
                  <a:pt x="23092" y="21543"/>
                  <a:pt x="22192" y="21599"/>
                  <a:pt x="21293" y="21600"/>
                </a:cubicBezTo>
                <a:cubicBezTo>
                  <a:pt x="10765" y="21600"/>
                  <a:pt x="1770" y="14009"/>
                  <a:pt x="0" y="3631"/>
                </a:cubicBezTo>
                <a:lnTo>
                  <a:pt x="21293" y="0"/>
                </a:lnTo>
                <a:close/>
              </a:path>
            </a:pathLst>
          </a:custGeom>
          <a:noFill/>
          <a:ln w="76200" cap="rnd">
            <a:solidFill>
              <a:srgbClr val="FF0000"/>
            </a:solidFill>
            <a:round/>
            <a:headEnd type="none" w="sm" len="sm"/>
            <a:tailEnd type="stealth" w="med" len="med"/>
          </a:ln>
        </p:spPr>
        <p:txBody>
          <a:bodyPr wrap="none" anchor="ctr"/>
          <a:lstStyle/>
          <a:p>
            <a:endParaRPr lang="zh-TW" altLang="en-US"/>
          </a:p>
        </p:txBody>
      </p:sp>
      <p:sp>
        <p:nvSpPr>
          <p:cNvPr id="205843" name="Arc 18"/>
          <p:cNvSpPr>
            <a:spLocks/>
          </p:cNvSpPr>
          <p:nvPr/>
        </p:nvSpPr>
        <p:spPr bwMode="auto">
          <a:xfrm flipV="1">
            <a:off x="2711450" y="4906963"/>
            <a:ext cx="1135063" cy="957262"/>
          </a:xfrm>
          <a:custGeom>
            <a:avLst/>
            <a:gdLst>
              <a:gd name="T0" fmla="*/ 0 w 21441"/>
              <a:gd name="T1" fmla="*/ 841283 h 21600"/>
              <a:gd name="T2" fmla="*/ 1133898 w 21441"/>
              <a:gd name="T3" fmla="*/ 0 h 21600"/>
              <a:gd name="T4" fmla="*/ 1135063 w 21441"/>
              <a:gd name="T5" fmla="*/ 957262 h 21600"/>
              <a:gd name="T6" fmla="*/ 0 60000 65536"/>
              <a:gd name="T7" fmla="*/ 0 60000 65536"/>
              <a:gd name="T8" fmla="*/ 0 60000 65536"/>
              <a:gd name="T9" fmla="*/ 0 w 21441"/>
              <a:gd name="T10" fmla="*/ 0 h 21600"/>
              <a:gd name="T11" fmla="*/ 21441 w 21441"/>
              <a:gd name="T12" fmla="*/ 21600 h 21600"/>
            </a:gdLst>
            <a:ahLst/>
            <a:cxnLst>
              <a:cxn ang="T6">
                <a:pos x="T0" y="T1"/>
              </a:cxn>
              <a:cxn ang="T7">
                <a:pos x="T2" y="T3"/>
              </a:cxn>
              <a:cxn ang="T8">
                <a:pos x="T4" y="T5"/>
              </a:cxn>
            </a:cxnLst>
            <a:rect l="T9" t="T10" r="T11" b="T12"/>
            <a:pathLst>
              <a:path w="21441" h="21600" fill="none" extrusionOk="0">
                <a:moveTo>
                  <a:pt x="0" y="18983"/>
                </a:moveTo>
                <a:cubicBezTo>
                  <a:pt x="1321" y="8154"/>
                  <a:pt x="10510" y="11"/>
                  <a:pt x="21419" y="0"/>
                </a:cubicBezTo>
              </a:path>
              <a:path w="21441" h="21600" stroke="0" extrusionOk="0">
                <a:moveTo>
                  <a:pt x="0" y="18983"/>
                </a:moveTo>
                <a:cubicBezTo>
                  <a:pt x="1321" y="8154"/>
                  <a:pt x="10510" y="11"/>
                  <a:pt x="21419" y="0"/>
                </a:cubicBezTo>
                <a:lnTo>
                  <a:pt x="21441" y="21600"/>
                </a:lnTo>
                <a:close/>
              </a:path>
            </a:pathLst>
          </a:custGeom>
          <a:noFill/>
          <a:ln w="76200" cap="rnd">
            <a:solidFill>
              <a:srgbClr val="FF0000"/>
            </a:solidFill>
            <a:round/>
            <a:headEnd type="none" w="sm" len="sm"/>
            <a:tailEnd type="stealth" w="med" len="med"/>
          </a:ln>
        </p:spPr>
        <p:txBody>
          <a:bodyPr wrap="none" anchor="ctr"/>
          <a:lstStyle/>
          <a:p>
            <a:endParaRPr lang="zh-TW" altLang="en-US"/>
          </a:p>
        </p:txBody>
      </p:sp>
      <p:sp>
        <p:nvSpPr>
          <p:cNvPr id="1898515" name="Oval 19"/>
          <p:cNvSpPr>
            <a:spLocks noChangeArrowheads="1"/>
          </p:cNvSpPr>
          <p:nvPr/>
        </p:nvSpPr>
        <p:spPr bwMode="auto">
          <a:xfrm>
            <a:off x="2133600" y="4191000"/>
            <a:ext cx="1295400" cy="838200"/>
          </a:xfrm>
          <a:prstGeom prst="ellipse">
            <a:avLst/>
          </a:prstGeom>
          <a:gradFill rotWithShape="0">
            <a:gsLst>
              <a:gs pos="0">
                <a:srgbClr val="FFCC00"/>
              </a:gs>
              <a:gs pos="50000">
                <a:srgbClr val="FFFFFF"/>
              </a:gs>
              <a:gs pos="100000">
                <a:srgbClr val="FFCC00"/>
              </a:gs>
            </a:gsLst>
            <a:lin ang="5400000" scaled="1"/>
          </a:gradFill>
          <a:ln w="12700">
            <a:solidFill>
              <a:schemeClr val="tx1"/>
            </a:solidFill>
            <a:round/>
            <a:headEnd/>
            <a:tailEnd/>
          </a:ln>
          <a:effectLst>
            <a:outerShdw dist="68392" dir="4091915" algn="ctr" rotWithShape="0">
              <a:schemeClr val="bg2"/>
            </a:outerShdw>
          </a:effectLst>
        </p:spPr>
        <p:txBody>
          <a:bodyPr wrap="none" anchor="ctr"/>
          <a:lstStyle/>
          <a:p>
            <a:pPr algn="ctr" eaLnBrk="0" hangingPunct="0">
              <a:defRPr/>
            </a:pPr>
            <a:r>
              <a:rPr kumimoji="0" lang="zh-TW" altLang="en-US" sz="2000">
                <a:solidFill>
                  <a:srgbClr val="0000FF"/>
                </a:solidFill>
                <a:latin typeface="Times New Roman" pitchFamily="18" charset="0"/>
                <a:ea typeface="標楷體" pitchFamily="65" charset="-120"/>
              </a:rPr>
              <a:t>建構競爭</a:t>
            </a:r>
          </a:p>
          <a:p>
            <a:pPr algn="ctr" eaLnBrk="0" hangingPunct="0">
              <a:defRPr/>
            </a:pPr>
            <a:r>
              <a:rPr kumimoji="0" lang="zh-TW" altLang="en-US" sz="2000">
                <a:solidFill>
                  <a:srgbClr val="0000FF"/>
                </a:solidFill>
                <a:latin typeface="Times New Roman" pitchFamily="18" charset="0"/>
                <a:ea typeface="標楷體" pitchFamily="65" charset="-120"/>
              </a:rPr>
              <a:t>障礙</a:t>
            </a:r>
            <a:endParaRPr kumimoji="0" lang="zh-TW" altLang="en-US" sz="2000">
              <a:solidFill>
                <a:srgbClr val="3333FF"/>
              </a:solidFill>
              <a:latin typeface="細明體" pitchFamily="49" charset="-120"/>
              <a:ea typeface="標楷體" pitchFamily="65" charset="-120"/>
            </a:endParaRPr>
          </a:p>
        </p:txBody>
      </p:sp>
      <p:sp>
        <p:nvSpPr>
          <p:cNvPr id="205845" name="Rectangle 20"/>
          <p:cNvSpPr>
            <a:spLocks noChangeArrowheads="1"/>
          </p:cNvSpPr>
          <p:nvPr/>
        </p:nvSpPr>
        <p:spPr bwMode="auto">
          <a:xfrm>
            <a:off x="2209800" y="228600"/>
            <a:ext cx="5772150" cy="701675"/>
          </a:xfrm>
          <a:prstGeom prst="rect">
            <a:avLst/>
          </a:prstGeom>
          <a:noFill/>
          <a:ln w="9525">
            <a:noFill/>
            <a:miter lim="800000"/>
            <a:headEnd/>
            <a:tailEnd/>
          </a:ln>
        </p:spPr>
        <p:txBody>
          <a:bodyPr wrap="none">
            <a:spAutoFit/>
          </a:bodyPr>
          <a:lstStyle/>
          <a:p>
            <a:pPr eaLnBrk="0" hangingPunct="0"/>
            <a:r>
              <a:rPr kumimoji="0" lang="zh-TW" altLang="en-US" sz="4000">
                <a:latin typeface="標楷體" pitchFamily="65" charset="-120"/>
                <a:ea typeface="標楷體" pitchFamily="65" charset="-120"/>
              </a:rPr>
              <a:t>裕隆企業經營的思考邏輯</a:t>
            </a:r>
          </a:p>
        </p:txBody>
      </p:sp>
      <p:sp>
        <p:nvSpPr>
          <p:cNvPr id="205846" name="Text Box 21"/>
          <p:cNvSpPr txBox="1">
            <a:spLocks noChangeArrowheads="1"/>
          </p:cNvSpPr>
          <p:nvPr/>
        </p:nvSpPr>
        <p:spPr bwMode="auto">
          <a:xfrm>
            <a:off x="577850" y="1385888"/>
            <a:ext cx="2317750" cy="519112"/>
          </a:xfrm>
          <a:prstGeom prst="rect">
            <a:avLst/>
          </a:prstGeom>
          <a:noFill/>
          <a:ln w="9525">
            <a:noFill/>
            <a:miter lim="800000"/>
            <a:headEnd/>
            <a:tailEnd/>
          </a:ln>
        </p:spPr>
        <p:txBody>
          <a:bodyPr wrap="none">
            <a:spAutoFit/>
          </a:bodyPr>
          <a:lstStyle/>
          <a:p>
            <a:pPr eaLnBrk="0" hangingPunct="0"/>
            <a:r>
              <a:rPr kumimoji="0" lang="zh-TW" altLang="en-US" sz="2800" b="1">
                <a:solidFill>
                  <a:srgbClr val="FF3300"/>
                </a:solidFill>
                <a:latin typeface="標楷體" pitchFamily="65" charset="-120"/>
                <a:ea typeface="標楷體" pitchFamily="65" charset="-120"/>
              </a:rPr>
              <a:t>累積核心資源</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投影片編號版面配置區 3"/>
          <p:cNvSpPr>
            <a:spLocks noGrp="1"/>
          </p:cNvSpPr>
          <p:nvPr>
            <p:ph type="sldNum" sz="quarter" idx="12"/>
          </p:nvPr>
        </p:nvSpPr>
        <p:spPr/>
        <p:txBody>
          <a:bodyPr/>
          <a:lstStyle/>
          <a:p>
            <a:pPr>
              <a:defRPr/>
            </a:pPr>
            <a:fld id="{022C8F51-C896-4893-B37D-8B29819E0B2B}" type="slidenum">
              <a:rPr lang="en-US" altLang="zh-TW"/>
              <a:pPr>
                <a:defRPr/>
              </a:pPr>
              <a:t>9</a:t>
            </a:fld>
            <a:endParaRPr lang="en-US" altLang="zh-TW"/>
          </a:p>
        </p:txBody>
      </p:sp>
      <p:sp>
        <p:nvSpPr>
          <p:cNvPr id="206851" name="Text Box 2"/>
          <p:cNvSpPr txBox="1">
            <a:spLocks noChangeArrowheads="1"/>
          </p:cNvSpPr>
          <p:nvPr/>
        </p:nvSpPr>
        <p:spPr bwMode="auto">
          <a:xfrm>
            <a:off x="2514600" y="228600"/>
            <a:ext cx="4756150" cy="701675"/>
          </a:xfrm>
          <a:prstGeom prst="rect">
            <a:avLst/>
          </a:prstGeom>
          <a:noFill/>
          <a:ln w="9525">
            <a:noFill/>
            <a:miter lim="800000"/>
            <a:headEnd/>
            <a:tailEnd/>
          </a:ln>
        </p:spPr>
        <p:txBody>
          <a:bodyPr wrap="none">
            <a:spAutoFit/>
          </a:bodyPr>
          <a:lstStyle/>
          <a:p>
            <a:pPr eaLnBrk="0" hangingPunct="0"/>
            <a:r>
              <a:rPr kumimoji="0" lang="zh-TW" altLang="en-US" sz="4000">
                <a:ea typeface="標楷體" pitchFamily="65" charset="-120"/>
              </a:rPr>
              <a:t>裕隆三階段企業再造</a:t>
            </a:r>
          </a:p>
        </p:txBody>
      </p:sp>
      <p:sp>
        <p:nvSpPr>
          <p:cNvPr id="206852" name="Line 3"/>
          <p:cNvSpPr>
            <a:spLocks noChangeShapeType="1"/>
          </p:cNvSpPr>
          <p:nvPr/>
        </p:nvSpPr>
        <p:spPr bwMode="auto">
          <a:xfrm>
            <a:off x="1066800" y="6245225"/>
            <a:ext cx="7391400" cy="0"/>
          </a:xfrm>
          <a:prstGeom prst="line">
            <a:avLst/>
          </a:prstGeom>
          <a:noFill/>
          <a:ln w="38100">
            <a:solidFill>
              <a:schemeClr val="tx1"/>
            </a:solidFill>
            <a:round/>
            <a:headEnd/>
            <a:tailEnd type="triangle" w="med" len="med"/>
          </a:ln>
        </p:spPr>
        <p:txBody>
          <a:bodyPr wrap="none" anchor="ctr"/>
          <a:lstStyle/>
          <a:p>
            <a:endParaRPr lang="zh-TW" altLang="en-US"/>
          </a:p>
        </p:txBody>
      </p:sp>
      <p:grpSp>
        <p:nvGrpSpPr>
          <p:cNvPr id="2" name="Group 4"/>
          <p:cNvGrpSpPr>
            <a:grpSpLocks/>
          </p:cNvGrpSpPr>
          <p:nvPr/>
        </p:nvGrpSpPr>
        <p:grpSpPr bwMode="auto">
          <a:xfrm>
            <a:off x="1292225" y="4008438"/>
            <a:ext cx="2441575" cy="2020887"/>
            <a:chOff x="814" y="2525"/>
            <a:chExt cx="1538" cy="1273"/>
          </a:xfrm>
        </p:grpSpPr>
        <p:grpSp>
          <p:nvGrpSpPr>
            <p:cNvPr id="3" name="Group 5"/>
            <p:cNvGrpSpPr>
              <a:grpSpLocks/>
            </p:cNvGrpSpPr>
            <p:nvPr/>
          </p:nvGrpSpPr>
          <p:grpSpPr bwMode="auto">
            <a:xfrm>
              <a:off x="814" y="2525"/>
              <a:ext cx="1345" cy="1273"/>
              <a:chOff x="814" y="2525"/>
              <a:chExt cx="1345" cy="1273"/>
            </a:xfrm>
          </p:grpSpPr>
          <p:sp>
            <p:nvSpPr>
              <p:cNvPr id="1900550" name="Rectangle 6"/>
              <p:cNvSpPr>
                <a:spLocks noChangeArrowheads="1"/>
              </p:cNvSpPr>
              <p:nvPr/>
            </p:nvSpPr>
            <p:spPr bwMode="auto">
              <a:xfrm>
                <a:off x="814" y="3050"/>
                <a:ext cx="1345" cy="748"/>
              </a:xfrm>
              <a:prstGeom prst="rect">
                <a:avLst/>
              </a:prstGeom>
              <a:solidFill>
                <a:srgbClr val="FFFF66"/>
              </a:solidFill>
              <a:ln w="12700">
                <a:solidFill>
                  <a:schemeClr val="tx1"/>
                </a:solidFill>
                <a:miter lim="800000"/>
                <a:headEnd/>
                <a:tailEnd/>
              </a:ln>
              <a:effectLst>
                <a:outerShdw dist="35921" dir="2700000" algn="ctr" rotWithShape="0">
                  <a:schemeClr val="bg2"/>
                </a:outerShdw>
              </a:effectLst>
            </p:spPr>
            <p:txBody>
              <a:bodyPr lIns="18000" rIns="18000" anchor="ctr"/>
              <a:lstStyle/>
              <a:p>
                <a:pPr marL="103188" indent="-103188" eaLnBrk="0" hangingPunct="0">
                  <a:buFontTx/>
                  <a:buChar char="•"/>
                  <a:defRPr/>
                </a:pPr>
                <a:r>
                  <a:rPr kumimoji="0" lang="zh-TW" altLang="en-US" sz="2000">
                    <a:solidFill>
                      <a:schemeClr val="bg2"/>
                    </a:solidFill>
                    <a:ea typeface="標楷體" pitchFamily="65" charset="-120"/>
                  </a:rPr>
                  <a:t>廠辦集中</a:t>
                </a:r>
              </a:p>
              <a:p>
                <a:pPr marL="103188" indent="-103188" eaLnBrk="0" hangingPunct="0">
                  <a:buFontTx/>
                  <a:buChar char="•"/>
                  <a:defRPr/>
                </a:pPr>
                <a:r>
                  <a:rPr kumimoji="0" lang="zh-TW" altLang="en-US" sz="2000">
                    <a:solidFill>
                      <a:schemeClr val="bg2"/>
                    </a:solidFill>
                    <a:ea typeface="標楷體" pitchFamily="65" charset="-120"/>
                  </a:rPr>
                  <a:t>流程改造</a:t>
                </a:r>
              </a:p>
            </p:txBody>
          </p:sp>
          <p:sp>
            <p:nvSpPr>
              <p:cNvPr id="1900551" name="Text Box 7"/>
              <p:cNvSpPr txBox="1">
                <a:spLocks noChangeArrowheads="1"/>
              </p:cNvSpPr>
              <p:nvPr/>
            </p:nvSpPr>
            <p:spPr bwMode="auto">
              <a:xfrm>
                <a:off x="1185" y="2525"/>
                <a:ext cx="531" cy="212"/>
              </a:xfrm>
              <a:prstGeom prst="rect">
                <a:avLst/>
              </a:prstGeom>
              <a:solidFill>
                <a:srgbClr val="99CCFF"/>
              </a:solidFill>
              <a:ln w="12699">
                <a:noFill/>
                <a:miter lim="800000"/>
                <a:headEnd/>
                <a:tailEnd/>
              </a:ln>
              <a:effectLst>
                <a:outerShdw dist="35921" dir="2700000" algn="ctr" rotWithShape="0">
                  <a:schemeClr val="bg2"/>
                </a:outerShdw>
              </a:effectLst>
            </p:spPr>
            <p:txBody>
              <a:bodyPr wrap="none" anchor="ctr">
                <a:spAutoFit/>
              </a:bodyPr>
              <a:lstStyle/>
              <a:p>
                <a:pPr algn="ctr" eaLnBrk="0" hangingPunct="0">
                  <a:spcBef>
                    <a:spcPct val="50000"/>
                  </a:spcBef>
                  <a:defRPr/>
                </a:pPr>
                <a:r>
                  <a:rPr kumimoji="0" lang="en-US" altLang="zh-TW" sz="1600">
                    <a:solidFill>
                      <a:schemeClr val="bg2"/>
                    </a:solidFill>
                    <a:ea typeface="標楷體" pitchFamily="65" charset="-120"/>
                  </a:rPr>
                  <a:t>’94~’95</a:t>
                </a:r>
              </a:p>
            </p:txBody>
          </p:sp>
          <p:sp>
            <p:nvSpPr>
              <p:cNvPr id="206869" name="Text Box 8"/>
              <p:cNvSpPr txBox="1">
                <a:spLocks noChangeArrowheads="1"/>
              </p:cNvSpPr>
              <p:nvPr/>
            </p:nvSpPr>
            <p:spPr bwMode="auto">
              <a:xfrm>
                <a:off x="855" y="2812"/>
                <a:ext cx="1209" cy="212"/>
              </a:xfrm>
              <a:prstGeom prst="rect">
                <a:avLst/>
              </a:prstGeom>
              <a:noFill/>
              <a:ln w="12699">
                <a:noFill/>
                <a:miter lim="800000"/>
                <a:headEnd/>
                <a:tailEnd/>
              </a:ln>
            </p:spPr>
            <p:txBody>
              <a:bodyPr anchor="ctr">
                <a:spAutoFit/>
              </a:bodyPr>
              <a:lstStyle/>
              <a:p>
                <a:pPr algn="ctr" eaLnBrk="0" hangingPunct="0">
                  <a:spcBef>
                    <a:spcPct val="50000"/>
                  </a:spcBef>
                </a:pPr>
                <a:r>
                  <a:rPr kumimoji="0" lang="en-US" altLang="zh-TW" sz="1600">
                    <a:ea typeface="標楷體" pitchFamily="65" charset="-120"/>
                  </a:rPr>
                  <a:t>1st stage </a:t>
                </a:r>
              </a:p>
            </p:txBody>
          </p:sp>
        </p:grpSp>
        <p:sp>
          <p:nvSpPr>
            <p:cNvPr id="1900553" name="AutoShape 9"/>
            <p:cNvSpPr>
              <a:spLocks noChangeArrowheads="1"/>
            </p:cNvSpPr>
            <p:nvPr/>
          </p:nvSpPr>
          <p:spPr bwMode="auto">
            <a:xfrm rot="18900000">
              <a:off x="2016" y="2878"/>
              <a:ext cx="336" cy="240"/>
            </a:xfrm>
            <a:prstGeom prst="rightArrow">
              <a:avLst>
                <a:gd name="adj1" fmla="val 50000"/>
                <a:gd name="adj2" fmla="val 53751"/>
              </a:avLst>
            </a:prstGeom>
            <a:gradFill rotWithShape="0">
              <a:gsLst>
                <a:gs pos="0">
                  <a:schemeClr val="accent1"/>
                </a:gs>
                <a:gs pos="50000">
                  <a:srgbClr val="FFFFFF"/>
                </a:gs>
                <a:gs pos="100000">
                  <a:schemeClr val="accent1"/>
                </a:gs>
              </a:gsLst>
              <a:lin ang="5400000" scaled="1"/>
            </a:gradFill>
            <a:ln w="12700">
              <a:solidFill>
                <a:schemeClr val="tx1"/>
              </a:solidFill>
              <a:miter lim="800000"/>
              <a:headEnd/>
              <a:tailEnd/>
            </a:ln>
            <a:effectLst>
              <a:outerShdw dist="35921" dir="2700000" algn="ctr" rotWithShape="0">
                <a:schemeClr val="bg2"/>
              </a:outerShdw>
            </a:effectLst>
          </p:spPr>
          <p:txBody>
            <a:bodyPr wrap="none" anchor="ctr"/>
            <a:lstStyle/>
            <a:p>
              <a:pPr>
                <a:defRPr/>
              </a:pPr>
              <a:endParaRPr lang="zh-TW" altLang="en-US"/>
            </a:p>
          </p:txBody>
        </p:sp>
      </p:grpSp>
      <p:sp>
        <p:nvSpPr>
          <p:cNvPr id="206854" name="Line 10"/>
          <p:cNvSpPr>
            <a:spLocks noChangeShapeType="1"/>
          </p:cNvSpPr>
          <p:nvPr/>
        </p:nvSpPr>
        <p:spPr bwMode="auto">
          <a:xfrm flipV="1">
            <a:off x="1066800" y="1520825"/>
            <a:ext cx="0" cy="4724400"/>
          </a:xfrm>
          <a:prstGeom prst="line">
            <a:avLst/>
          </a:prstGeom>
          <a:noFill/>
          <a:ln w="38100">
            <a:solidFill>
              <a:schemeClr val="tx1"/>
            </a:solidFill>
            <a:round/>
            <a:headEnd/>
            <a:tailEnd type="triangle" w="med" len="med"/>
          </a:ln>
        </p:spPr>
        <p:txBody>
          <a:bodyPr wrap="none" anchor="ctr"/>
          <a:lstStyle/>
          <a:p>
            <a:endParaRPr lang="zh-TW" altLang="en-US"/>
          </a:p>
        </p:txBody>
      </p:sp>
      <p:grpSp>
        <p:nvGrpSpPr>
          <p:cNvPr id="4" name="Group 11"/>
          <p:cNvGrpSpPr>
            <a:grpSpLocks/>
          </p:cNvGrpSpPr>
          <p:nvPr/>
        </p:nvGrpSpPr>
        <p:grpSpPr bwMode="auto">
          <a:xfrm>
            <a:off x="3581400" y="2255838"/>
            <a:ext cx="2514600" cy="2493962"/>
            <a:chOff x="2256" y="1421"/>
            <a:chExt cx="1584" cy="1571"/>
          </a:xfrm>
        </p:grpSpPr>
        <p:sp>
          <p:nvSpPr>
            <p:cNvPr id="1900556" name="AutoShape 12"/>
            <p:cNvSpPr>
              <a:spLocks noChangeArrowheads="1"/>
            </p:cNvSpPr>
            <p:nvPr/>
          </p:nvSpPr>
          <p:spPr bwMode="auto">
            <a:xfrm rot="18900000">
              <a:off x="3504" y="1824"/>
              <a:ext cx="336" cy="240"/>
            </a:xfrm>
            <a:prstGeom prst="rightArrow">
              <a:avLst>
                <a:gd name="adj1" fmla="val 50000"/>
                <a:gd name="adj2" fmla="val 53751"/>
              </a:avLst>
            </a:prstGeom>
            <a:gradFill rotWithShape="0">
              <a:gsLst>
                <a:gs pos="0">
                  <a:schemeClr val="accent1"/>
                </a:gs>
                <a:gs pos="50000">
                  <a:srgbClr val="FFFFFF"/>
                </a:gs>
                <a:gs pos="100000">
                  <a:schemeClr val="accent1"/>
                </a:gs>
              </a:gsLst>
              <a:lin ang="5400000" scaled="1"/>
            </a:gradFill>
            <a:ln w="12700">
              <a:solidFill>
                <a:schemeClr val="tx1"/>
              </a:solidFill>
              <a:miter lim="800000"/>
              <a:headEnd/>
              <a:tailEnd/>
            </a:ln>
            <a:effectLst>
              <a:outerShdw dist="35921" dir="2700000" algn="ctr" rotWithShape="0">
                <a:schemeClr val="bg2"/>
              </a:outerShdw>
            </a:effectLst>
          </p:spPr>
          <p:txBody>
            <a:bodyPr wrap="none" anchor="ctr"/>
            <a:lstStyle/>
            <a:p>
              <a:pPr>
                <a:defRPr/>
              </a:pPr>
              <a:endParaRPr lang="zh-TW" altLang="en-US"/>
            </a:p>
          </p:txBody>
        </p:sp>
        <p:grpSp>
          <p:nvGrpSpPr>
            <p:cNvPr id="5" name="Group 13"/>
            <p:cNvGrpSpPr>
              <a:grpSpLocks/>
            </p:cNvGrpSpPr>
            <p:nvPr/>
          </p:nvGrpSpPr>
          <p:grpSpPr bwMode="auto">
            <a:xfrm>
              <a:off x="2256" y="1421"/>
              <a:ext cx="1344" cy="1571"/>
              <a:chOff x="2256" y="1421"/>
              <a:chExt cx="1344" cy="1571"/>
            </a:xfrm>
          </p:grpSpPr>
          <p:sp>
            <p:nvSpPr>
              <p:cNvPr id="1900558" name="Rectangle 14"/>
              <p:cNvSpPr>
                <a:spLocks noChangeArrowheads="1"/>
              </p:cNvSpPr>
              <p:nvPr/>
            </p:nvSpPr>
            <p:spPr bwMode="auto">
              <a:xfrm>
                <a:off x="2256" y="1968"/>
                <a:ext cx="1344" cy="1024"/>
              </a:xfrm>
              <a:prstGeom prst="rect">
                <a:avLst/>
              </a:prstGeom>
              <a:solidFill>
                <a:srgbClr val="FFFF66"/>
              </a:solidFill>
              <a:ln w="12700">
                <a:solidFill>
                  <a:schemeClr val="tx1"/>
                </a:solidFill>
                <a:miter lim="800000"/>
                <a:headEnd/>
                <a:tailEnd/>
              </a:ln>
              <a:effectLst>
                <a:outerShdw dist="35921" dir="2700000" algn="ctr" rotWithShape="0">
                  <a:schemeClr val="bg2"/>
                </a:outerShdw>
              </a:effectLst>
            </p:spPr>
            <p:txBody>
              <a:bodyPr lIns="18000" rIns="18000" anchor="ctr"/>
              <a:lstStyle/>
              <a:p>
                <a:pPr marL="103188" indent="-103188" eaLnBrk="0" hangingPunct="0">
                  <a:buFontTx/>
                  <a:buChar char="•"/>
                  <a:defRPr/>
                </a:pPr>
                <a:r>
                  <a:rPr kumimoji="0" lang="zh-TW" altLang="en-US" sz="2000">
                    <a:solidFill>
                      <a:schemeClr val="bg2"/>
                    </a:solidFill>
                    <a:ea typeface="標楷體" pitchFamily="65" charset="-120"/>
                  </a:rPr>
                  <a:t>產品、品質、服務差異化</a:t>
                </a:r>
              </a:p>
              <a:p>
                <a:pPr marL="103188" indent="-103188" eaLnBrk="0" hangingPunct="0">
                  <a:buFontTx/>
                  <a:buChar char="•"/>
                  <a:defRPr/>
                </a:pPr>
                <a:r>
                  <a:rPr kumimoji="0" lang="zh-TW" altLang="en-US" sz="2000">
                    <a:solidFill>
                      <a:schemeClr val="bg2"/>
                    </a:solidFill>
                    <a:ea typeface="標楷體" pitchFamily="65" charset="-120"/>
                  </a:rPr>
                  <a:t>全面成本優勢</a:t>
                </a:r>
              </a:p>
            </p:txBody>
          </p:sp>
          <p:sp>
            <p:nvSpPr>
              <p:cNvPr id="1900559" name="Text Box 15"/>
              <p:cNvSpPr txBox="1">
                <a:spLocks noChangeArrowheads="1"/>
              </p:cNvSpPr>
              <p:nvPr/>
            </p:nvSpPr>
            <p:spPr bwMode="auto">
              <a:xfrm>
                <a:off x="2634" y="1421"/>
                <a:ext cx="531" cy="212"/>
              </a:xfrm>
              <a:prstGeom prst="rect">
                <a:avLst/>
              </a:prstGeom>
              <a:solidFill>
                <a:srgbClr val="99CCFF"/>
              </a:solidFill>
              <a:ln w="12699">
                <a:noFill/>
                <a:miter lim="800000"/>
                <a:headEnd/>
                <a:tailEnd/>
              </a:ln>
              <a:effectLst>
                <a:outerShdw dist="35921" dir="2700000" algn="ctr" rotWithShape="0">
                  <a:schemeClr val="bg2"/>
                </a:outerShdw>
              </a:effectLst>
            </p:spPr>
            <p:txBody>
              <a:bodyPr wrap="none" anchor="ctr">
                <a:spAutoFit/>
              </a:bodyPr>
              <a:lstStyle/>
              <a:p>
                <a:pPr algn="ctr" eaLnBrk="0" hangingPunct="0">
                  <a:spcBef>
                    <a:spcPct val="50000"/>
                  </a:spcBef>
                  <a:defRPr/>
                </a:pPr>
                <a:r>
                  <a:rPr kumimoji="0" lang="en-US" altLang="zh-TW" sz="1600">
                    <a:solidFill>
                      <a:schemeClr val="bg2"/>
                    </a:solidFill>
                    <a:ea typeface="標楷體" pitchFamily="65" charset="-120"/>
                  </a:rPr>
                  <a:t>’96~’98</a:t>
                </a:r>
              </a:p>
            </p:txBody>
          </p:sp>
          <p:sp>
            <p:nvSpPr>
              <p:cNvPr id="206864" name="Text Box 16"/>
              <p:cNvSpPr txBox="1">
                <a:spLocks noChangeArrowheads="1"/>
              </p:cNvSpPr>
              <p:nvPr/>
            </p:nvSpPr>
            <p:spPr bwMode="auto">
              <a:xfrm>
                <a:off x="2304" y="1708"/>
                <a:ext cx="1209" cy="212"/>
              </a:xfrm>
              <a:prstGeom prst="rect">
                <a:avLst/>
              </a:prstGeom>
              <a:noFill/>
              <a:ln w="12699">
                <a:noFill/>
                <a:miter lim="800000"/>
                <a:headEnd/>
                <a:tailEnd/>
              </a:ln>
            </p:spPr>
            <p:txBody>
              <a:bodyPr anchor="ctr">
                <a:spAutoFit/>
              </a:bodyPr>
              <a:lstStyle/>
              <a:p>
                <a:pPr algn="ctr" eaLnBrk="0" hangingPunct="0">
                  <a:spcBef>
                    <a:spcPct val="50000"/>
                  </a:spcBef>
                </a:pPr>
                <a:r>
                  <a:rPr kumimoji="0" lang="en-US" altLang="zh-TW" sz="1600">
                    <a:ea typeface="標楷體" pitchFamily="65" charset="-120"/>
                  </a:rPr>
                  <a:t>2nd stage</a:t>
                </a:r>
              </a:p>
            </p:txBody>
          </p:sp>
        </p:grpSp>
      </p:grpSp>
      <p:grpSp>
        <p:nvGrpSpPr>
          <p:cNvPr id="6" name="Group 17"/>
          <p:cNvGrpSpPr>
            <a:grpSpLocks/>
          </p:cNvGrpSpPr>
          <p:nvPr/>
        </p:nvGrpSpPr>
        <p:grpSpPr bwMode="auto">
          <a:xfrm>
            <a:off x="5943600" y="1066800"/>
            <a:ext cx="2514600" cy="1949450"/>
            <a:chOff x="3744" y="672"/>
            <a:chExt cx="1584" cy="1228"/>
          </a:xfrm>
        </p:grpSpPr>
        <p:sp>
          <p:nvSpPr>
            <p:cNvPr id="1900562" name="Rectangle 18"/>
            <p:cNvSpPr>
              <a:spLocks noChangeArrowheads="1"/>
            </p:cNvSpPr>
            <p:nvPr/>
          </p:nvSpPr>
          <p:spPr bwMode="auto">
            <a:xfrm>
              <a:off x="3744" y="1152"/>
              <a:ext cx="1584" cy="748"/>
            </a:xfrm>
            <a:prstGeom prst="rect">
              <a:avLst/>
            </a:prstGeom>
            <a:solidFill>
              <a:srgbClr val="FFFF66"/>
            </a:solidFill>
            <a:ln w="12700">
              <a:solidFill>
                <a:schemeClr val="tx1"/>
              </a:solidFill>
              <a:miter lim="800000"/>
              <a:headEnd/>
              <a:tailEnd/>
            </a:ln>
            <a:effectLst>
              <a:outerShdw dist="35921" dir="2700000" algn="ctr" rotWithShape="0">
                <a:schemeClr val="bg2"/>
              </a:outerShdw>
            </a:effectLst>
          </p:spPr>
          <p:txBody>
            <a:bodyPr lIns="18000" rIns="18000" anchor="ctr"/>
            <a:lstStyle/>
            <a:p>
              <a:pPr marL="103188" indent="-103188" eaLnBrk="0" hangingPunct="0">
                <a:buFontTx/>
                <a:buChar char="•"/>
                <a:defRPr/>
              </a:pPr>
              <a:r>
                <a:rPr kumimoji="0" lang="zh-TW" altLang="en-US" sz="2000">
                  <a:solidFill>
                    <a:schemeClr val="bg2"/>
                  </a:solidFill>
                  <a:ea typeface="標楷體" pitchFamily="65" charset="-120"/>
                </a:rPr>
                <a:t>優勢完整產品線</a:t>
              </a:r>
            </a:p>
            <a:p>
              <a:pPr marL="103188" indent="-103188" eaLnBrk="0" hangingPunct="0">
                <a:buFontTx/>
                <a:buChar char="•"/>
                <a:defRPr/>
              </a:pPr>
              <a:r>
                <a:rPr kumimoji="0" lang="zh-TW" altLang="en-US" sz="2000">
                  <a:solidFill>
                    <a:schemeClr val="bg2"/>
                  </a:solidFill>
                  <a:ea typeface="標楷體" pitchFamily="65" charset="-120"/>
                </a:rPr>
                <a:t>國際化</a:t>
              </a:r>
            </a:p>
            <a:p>
              <a:pPr marL="103188" indent="-103188" eaLnBrk="0" hangingPunct="0">
                <a:buFontTx/>
                <a:buChar char="•"/>
                <a:defRPr/>
              </a:pPr>
              <a:r>
                <a:rPr kumimoji="0" lang="zh-TW" altLang="en-US" sz="2000">
                  <a:solidFill>
                    <a:schemeClr val="bg2"/>
                  </a:solidFill>
                  <a:ea typeface="標楷體" pitchFamily="65" charset="-120"/>
                </a:rPr>
                <a:t>汽車相關週邊事業</a:t>
              </a:r>
            </a:p>
          </p:txBody>
        </p:sp>
        <p:sp>
          <p:nvSpPr>
            <p:cNvPr id="1900563" name="Text Box 19"/>
            <p:cNvSpPr txBox="1">
              <a:spLocks noChangeArrowheads="1"/>
            </p:cNvSpPr>
            <p:nvPr/>
          </p:nvSpPr>
          <p:spPr bwMode="auto">
            <a:xfrm>
              <a:off x="4170" y="672"/>
              <a:ext cx="433" cy="212"/>
            </a:xfrm>
            <a:prstGeom prst="rect">
              <a:avLst/>
            </a:prstGeom>
            <a:solidFill>
              <a:srgbClr val="99CCFF"/>
            </a:solidFill>
            <a:ln w="12699">
              <a:noFill/>
              <a:miter lim="800000"/>
              <a:headEnd/>
              <a:tailEnd/>
            </a:ln>
            <a:effectLst>
              <a:outerShdw dist="35921" dir="2700000" algn="ctr" rotWithShape="0">
                <a:schemeClr val="bg2"/>
              </a:outerShdw>
            </a:effectLst>
          </p:spPr>
          <p:txBody>
            <a:bodyPr wrap="none" anchor="ctr">
              <a:spAutoFit/>
            </a:bodyPr>
            <a:lstStyle/>
            <a:p>
              <a:pPr algn="ctr" eaLnBrk="0" hangingPunct="0">
                <a:spcBef>
                  <a:spcPct val="50000"/>
                </a:spcBef>
                <a:defRPr/>
              </a:pPr>
              <a:r>
                <a:rPr kumimoji="0" lang="en-US" altLang="zh-TW" sz="1600">
                  <a:solidFill>
                    <a:schemeClr val="bg2"/>
                  </a:solidFill>
                  <a:ea typeface="標楷體" pitchFamily="65" charset="-120"/>
                </a:rPr>
                <a:t>’99~  </a:t>
              </a:r>
            </a:p>
          </p:txBody>
        </p:sp>
        <p:sp>
          <p:nvSpPr>
            <p:cNvPr id="206859" name="Text Box 20"/>
            <p:cNvSpPr txBox="1">
              <a:spLocks noChangeArrowheads="1"/>
            </p:cNvSpPr>
            <p:nvPr/>
          </p:nvSpPr>
          <p:spPr bwMode="auto">
            <a:xfrm>
              <a:off x="3792" y="959"/>
              <a:ext cx="1209" cy="212"/>
            </a:xfrm>
            <a:prstGeom prst="rect">
              <a:avLst/>
            </a:prstGeom>
            <a:noFill/>
            <a:ln w="12699">
              <a:noFill/>
              <a:miter lim="800000"/>
              <a:headEnd/>
              <a:tailEnd/>
            </a:ln>
          </p:spPr>
          <p:txBody>
            <a:bodyPr anchor="ctr">
              <a:spAutoFit/>
            </a:bodyPr>
            <a:lstStyle/>
            <a:p>
              <a:pPr algn="ctr" eaLnBrk="0" hangingPunct="0">
                <a:spcBef>
                  <a:spcPct val="50000"/>
                </a:spcBef>
              </a:pPr>
              <a:r>
                <a:rPr kumimoji="0" lang="en-US" altLang="zh-TW" sz="1600">
                  <a:ea typeface="標楷體" pitchFamily="65" charset="-120"/>
                </a:rPr>
                <a:t>3rd stage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OW3D_LOOP" val="V=Package1\\S=Rotate\\D=5\\O=Rotate\\E=0\\H=6\\L=1\\A=0\\C=0\\"/>
</p:tagLst>
</file>

<file path=ppt/tags/tag10.xml><?xml version="1.0" encoding="utf-8"?>
<p:tagLst xmlns:a="http://schemas.openxmlformats.org/drawingml/2006/main" xmlns:r="http://schemas.openxmlformats.org/officeDocument/2006/relationships" xmlns:p="http://schemas.openxmlformats.org/presentationml/2006/main">
  <p:tag name="SHOW3D_LOOP" val="V=Package1\\S=Rotate\\D=5\\O=Rotate\\E=0\\H=6\\L=1\\A=0\\C=0\\"/>
</p:tagLst>
</file>

<file path=ppt/tags/tag11.xml><?xml version="1.0" encoding="utf-8"?>
<p:tagLst xmlns:a="http://schemas.openxmlformats.org/drawingml/2006/main" xmlns:r="http://schemas.openxmlformats.org/officeDocument/2006/relationships" xmlns:p="http://schemas.openxmlformats.org/presentationml/2006/main">
  <p:tag name="SHOW3D_LOOP" val="V=Package1\\S=Rotate\\D=5\\O=Rotate\\E=0\\H=6\\L=1\\A=0\\C=0\\"/>
</p:tagLst>
</file>

<file path=ppt/tags/tag12.xml><?xml version="1.0" encoding="utf-8"?>
<p:tagLst xmlns:a="http://schemas.openxmlformats.org/drawingml/2006/main" xmlns:r="http://schemas.openxmlformats.org/officeDocument/2006/relationships" xmlns:p="http://schemas.openxmlformats.org/presentationml/2006/main">
  <p:tag name="SHOW3D_LOOP" val="V=Package1\\S=Rotate\\D=5\\O=Rotate\\E=0\\H=6\\L=1\\A=0\\C=0\\"/>
</p:tagLst>
</file>

<file path=ppt/tags/tag13.xml><?xml version="1.0" encoding="utf-8"?>
<p:tagLst xmlns:a="http://schemas.openxmlformats.org/drawingml/2006/main" xmlns:r="http://schemas.openxmlformats.org/officeDocument/2006/relationships" xmlns:p="http://schemas.openxmlformats.org/presentationml/2006/main">
  <p:tag name="SHOW3D_LOOP" val="V=Package1\\S=Rotate\\D=5\\O=Rotate\\E=0\\H=6\\L=1\\A=0\\C=0\\"/>
</p:tagLst>
</file>

<file path=ppt/tags/tag14.xml><?xml version="1.0" encoding="utf-8"?>
<p:tagLst xmlns:a="http://schemas.openxmlformats.org/drawingml/2006/main" xmlns:r="http://schemas.openxmlformats.org/officeDocument/2006/relationships" xmlns:p="http://schemas.openxmlformats.org/presentationml/2006/main">
  <p:tag name="SHOW3D_LOOP" val="V=Package1\\S=Rotate\\D=5\\O=Rotate\\E=0\\H=6\\L=1\\A=0\\C=0\\"/>
</p:tagLst>
</file>

<file path=ppt/tags/tag2.xml><?xml version="1.0" encoding="utf-8"?>
<p:tagLst xmlns:a="http://schemas.openxmlformats.org/drawingml/2006/main" xmlns:r="http://schemas.openxmlformats.org/officeDocument/2006/relationships" xmlns:p="http://schemas.openxmlformats.org/presentationml/2006/main">
  <p:tag name="SHOW3D_LOOP" val="V=Package1\\S=Rotate\\D=5\\O=Rotate\\E=0\\H=6\\L=1\\A=0\\C=0\\"/>
</p:tagLst>
</file>

<file path=ppt/tags/tag3.xml><?xml version="1.0" encoding="utf-8"?>
<p:tagLst xmlns:a="http://schemas.openxmlformats.org/drawingml/2006/main" xmlns:r="http://schemas.openxmlformats.org/officeDocument/2006/relationships" xmlns:p="http://schemas.openxmlformats.org/presentationml/2006/main">
  <p:tag name="SHOW3D_LOOP" val="V=Package1\\S=Rotate\\D=5\\O=Rotate\\E=0\\H=6\\L=1\\A=0\\C=0\\"/>
</p:tagLst>
</file>

<file path=ppt/tags/tag4.xml><?xml version="1.0" encoding="utf-8"?>
<p:tagLst xmlns:a="http://schemas.openxmlformats.org/drawingml/2006/main" xmlns:r="http://schemas.openxmlformats.org/officeDocument/2006/relationships" xmlns:p="http://schemas.openxmlformats.org/presentationml/2006/main">
  <p:tag name="SHOW3D_LOOP" val="V=Package1\\S=Rotate\\D=5\\O=Rotate\\E=0\\H=6\\L=1\\A=0\\C=0\\"/>
</p:tagLst>
</file>

<file path=ppt/tags/tag5.xml><?xml version="1.0" encoding="utf-8"?>
<p:tagLst xmlns:a="http://schemas.openxmlformats.org/drawingml/2006/main" xmlns:r="http://schemas.openxmlformats.org/officeDocument/2006/relationships" xmlns:p="http://schemas.openxmlformats.org/presentationml/2006/main">
  <p:tag name="SHOW3D_LOOP" val="V=Package1\\S=Rotate\\D=5\\O=Rotate\\E=0\\H=6\\L=1\\A=0\\C=0\\"/>
</p:tagLst>
</file>

<file path=ppt/tags/tag6.xml><?xml version="1.0" encoding="utf-8"?>
<p:tagLst xmlns:a="http://schemas.openxmlformats.org/drawingml/2006/main" xmlns:r="http://schemas.openxmlformats.org/officeDocument/2006/relationships" xmlns:p="http://schemas.openxmlformats.org/presentationml/2006/main">
  <p:tag name="SHOW3D_LOOP" val="V=Package1\\S=Rotate\\D=5\\O=Rotate\\E=0\\H=6\\L=1\\A=0\\C=0\\"/>
</p:tagLst>
</file>

<file path=ppt/tags/tag7.xml><?xml version="1.0" encoding="utf-8"?>
<p:tagLst xmlns:a="http://schemas.openxmlformats.org/drawingml/2006/main" xmlns:r="http://schemas.openxmlformats.org/officeDocument/2006/relationships" xmlns:p="http://schemas.openxmlformats.org/presentationml/2006/main">
  <p:tag name="SHOW3D_LOOP" val="V=Package1\\S=Rotate\\D=5\\O=Rotate\\E=0\\H=6\\L=1\\A=0\\C=0\\"/>
</p:tagLst>
</file>

<file path=ppt/tags/tag8.xml><?xml version="1.0" encoding="utf-8"?>
<p:tagLst xmlns:a="http://schemas.openxmlformats.org/drawingml/2006/main" xmlns:r="http://schemas.openxmlformats.org/officeDocument/2006/relationships" xmlns:p="http://schemas.openxmlformats.org/presentationml/2006/main">
  <p:tag name="SHOW3D_LOOP" val="V=Package1\\S=Rotate\\D=5\\O=Rotate\\E=0\\H=6\\L=1\\A=0\\C=0\\"/>
</p:tagLst>
</file>

<file path=ppt/tags/tag9.xml><?xml version="1.0" encoding="utf-8"?>
<p:tagLst xmlns:a="http://schemas.openxmlformats.org/drawingml/2006/main" xmlns:r="http://schemas.openxmlformats.org/officeDocument/2006/relationships" xmlns:p="http://schemas.openxmlformats.org/presentationml/2006/main">
  <p:tag name="SHOW3D_LOOP" val="V=Package1\\S=Rotate\\D=5\\O=Rotate\\E=0\\H=6\\L=1\\A=0\\C=0\\"/>
</p:tagLst>
</file>

<file path=ppt/theme/theme1.xml><?xml version="1.0" encoding="utf-8"?>
<a:theme xmlns:a="http://schemas.openxmlformats.org/drawingml/2006/main" name="教學目標">
  <a:themeElements>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Skm">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km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Skm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Skm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Skm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Skm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Skm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Skm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Skm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教學目標</Template>
  <TotalTime>168</TotalTime>
  <Words>2683</Words>
  <Application>Microsoft Office PowerPoint</Application>
  <PresentationFormat>如螢幕大小 (4:3)</PresentationFormat>
  <Paragraphs>296</Paragraphs>
  <Slides>53</Slides>
  <Notes>1</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53</vt:i4>
      </vt:variant>
    </vt:vector>
  </HeadingPairs>
  <TitlesOfParts>
    <vt:vector size="64" baseType="lpstr">
      <vt:lpstr>Monotype Sorts</vt:lpstr>
      <vt:lpstr>細明體</vt:lpstr>
      <vt:lpstr>華康中楷體</vt:lpstr>
      <vt:lpstr>新細明體</vt:lpstr>
      <vt:lpstr>標楷體</vt:lpstr>
      <vt:lpstr>Arial</vt:lpstr>
      <vt:lpstr>Arial Narrow</vt:lpstr>
      <vt:lpstr>Calibri</vt:lpstr>
      <vt:lpstr>Symbol</vt:lpstr>
      <vt:lpstr>Times New Roman</vt:lpstr>
      <vt:lpstr>教學目標</vt:lpstr>
      <vt:lpstr>三、案例(一)：裕隆再造</vt:lpstr>
      <vt:lpstr>裕隆汽車4次企業再造</vt:lpstr>
      <vt:lpstr>PowerPoint 簡報</vt:lpstr>
      <vt:lpstr>PowerPoint 簡報</vt:lpstr>
      <vt:lpstr>PowerPoint 簡報</vt:lpstr>
      <vt:lpstr> Vision</vt:lpstr>
      <vt:lpstr>PowerPoint 簡報</vt:lpstr>
      <vt:lpstr>PowerPoint 簡報</vt:lpstr>
      <vt:lpstr>PowerPoint 簡報</vt:lpstr>
      <vt:lpstr>裕隆的企業再造(一）</vt:lpstr>
      <vt:lpstr>裕隆的企業再造（二）</vt:lpstr>
      <vt:lpstr>裕隆的企業再造（三）</vt:lpstr>
      <vt:lpstr>第三階段企業再造(1999~    )</vt:lpstr>
      <vt:lpstr>廠辦合一</vt:lpstr>
      <vt:lpstr>差異化策略</vt:lpstr>
      <vt:lpstr>快狠準的企業文化</vt:lpstr>
      <vt:lpstr>嚴格品質控管</vt:lpstr>
      <vt:lpstr>接觸式領導</vt:lpstr>
      <vt:lpstr>充份授權</vt:lpstr>
      <vt:lpstr>生產銷售流程自動化</vt:lpstr>
      <vt:lpstr>供應鍊與價值鍊整合</vt:lpstr>
      <vt:lpstr>導入e化</vt:lpstr>
      <vt:lpstr>學習三部曲：閱讀→筆記→活用</vt:lpstr>
      <vt:lpstr>裕隆再造的三大構面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奇異公司所遭遇的困境</vt:lpstr>
      <vt:lpstr>奇異公司所遭遇的困境</vt:lpstr>
      <vt:lpstr>奇異公司所遭遇的困境</vt:lpstr>
      <vt:lpstr>奇異公司變革三階段</vt:lpstr>
      <vt:lpstr>奇異公司變革三階段</vt:lpstr>
      <vt:lpstr>奇異公司變革三階段</vt:lpstr>
      <vt:lpstr>PowerPoint 簡報</vt:lpstr>
      <vt:lpstr>奇異公司變革行動</vt:lpstr>
      <vt:lpstr>四項關鍵的行事方針</vt:lpstr>
      <vt:lpstr>奇異變革的本質</vt:lpstr>
      <vt:lpstr>威爾許的信念</vt:lpstr>
      <vt:lpstr>GE軟性變數影響之模擬</vt:lpstr>
      <vt:lpstr>GE軟性變數影響之模擬</vt:lpstr>
      <vt:lpstr>GE軟性變數影響之模擬</vt:lpstr>
      <vt:lpstr>GE軟性變數影響模擬</vt:lpstr>
      <vt:lpstr>GE再造的關鍵：軟性變數與整體配搭</vt:lpstr>
      <vt:lpstr>GE再造的關鍵：軟性變數與整體配搭</vt:lpstr>
      <vt:lpstr>一步一步的充實奇異公司的 capacity</vt:lpstr>
    </vt:vector>
  </TitlesOfParts>
  <Company>Your Company Name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三、案例(一)：裕隆再造</dc:title>
  <dc:creator>Your User Name</dc:creator>
  <cp:lastModifiedBy>George Lee</cp:lastModifiedBy>
  <cp:revision>30</cp:revision>
  <dcterms:created xsi:type="dcterms:W3CDTF">2010-07-17T14:50:20Z</dcterms:created>
  <dcterms:modified xsi:type="dcterms:W3CDTF">2017-09-12T08:04:25Z</dcterms:modified>
</cp:coreProperties>
</file>